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jpg" ContentType="image/jpeg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2" r:id="rId2"/>
  </p:sldMasterIdLst>
  <p:notesMasterIdLst>
    <p:notesMasterId r:id="rId81"/>
  </p:notesMasterIdLst>
  <p:sldIdLst>
    <p:sldId id="261" r:id="rId3"/>
    <p:sldId id="639" r:id="rId4"/>
    <p:sldId id="547" r:id="rId5"/>
    <p:sldId id="323" r:id="rId6"/>
    <p:sldId id="633" r:id="rId7"/>
    <p:sldId id="259" r:id="rId8"/>
    <p:sldId id="580" r:id="rId9"/>
    <p:sldId id="657" r:id="rId10"/>
    <p:sldId id="659" r:id="rId11"/>
    <p:sldId id="446" r:id="rId12"/>
    <p:sldId id="701" r:id="rId13"/>
    <p:sldId id="660" r:id="rId14"/>
    <p:sldId id="637" r:id="rId15"/>
    <p:sldId id="626" r:id="rId16"/>
    <p:sldId id="732" r:id="rId17"/>
    <p:sldId id="729" r:id="rId18"/>
    <p:sldId id="715" r:id="rId19"/>
    <p:sldId id="711" r:id="rId20"/>
    <p:sldId id="712" r:id="rId21"/>
    <p:sldId id="734" r:id="rId22"/>
    <p:sldId id="713" r:id="rId23"/>
    <p:sldId id="716" r:id="rId24"/>
    <p:sldId id="717" r:id="rId25"/>
    <p:sldId id="718" r:id="rId26"/>
    <p:sldId id="719" r:id="rId27"/>
    <p:sldId id="720" r:id="rId28"/>
    <p:sldId id="721" r:id="rId29"/>
    <p:sldId id="722" r:id="rId30"/>
    <p:sldId id="723" r:id="rId31"/>
    <p:sldId id="724" r:id="rId32"/>
    <p:sldId id="725" r:id="rId33"/>
    <p:sldId id="727" r:id="rId34"/>
    <p:sldId id="726" r:id="rId35"/>
    <p:sldId id="704" r:id="rId36"/>
    <p:sldId id="447" r:id="rId37"/>
    <p:sldId id="678" r:id="rId38"/>
    <p:sldId id="706" r:id="rId39"/>
    <p:sldId id="448" r:id="rId40"/>
    <p:sldId id="674" r:id="rId41"/>
    <p:sldId id="664" r:id="rId42"/>
    <p:sldId id="665" r:id="rId43"/>
    <p:sldId id="667" r:id="rId44"/>
    <p:sldId id="668" r:id="rId45"/>
    <p:sldId id="669" r:id="rId46"/>
    <p:sldId id="687" r:id="rId47"/>
    <p:sldId id="689" r:id="rId48"/>
    <p:sldId id="697" r:id="rId49"/>
    <p:sldId id="690" r:id="rId50"/>
    <p:sldId id="707" r:id="rId51"/>
    <p:sldId id="670" r:id="rId52"/>
    <p:sldId id="627" r:id="rId53"/>
    <p:sldId id="696" r:id="rId54"/>
    <p:sldId id="495" r:id="rId55"/>
    <p:sldId id="467" r:id="rId56"/>
    <p:sldId id="695" r:id="rId57"/>
    <p:sldId id="428" r:id="rId58"/>
    <p:sldId id="661" r:id="rId59"/>
    <p:sldId id="694" r:id="rId60"/>
    <p:sldId id="539" r:id="rId61"/>
    <p:sldId id="540" r:id="rId62"/>
    <p:sldId id="728" r:id="rId63"/>
    <p:sldId id="476" r:id="rId64"/>
    <p:sldId id="685" r:id="rId65"/>
    <p:sldId id="684" r:id="rId66"/>
    <p:sldId id="686" r:id="rId67"/>
    <p:sldId id="735" r:id="rId68"/>
    <p:sldId id="703" r:id="rId69"/>
    <p:sldId id="681" r:id="rId70"/>
    <p:sldId id="709" r:id="rId71"/>
    <p:sldId id="543" r:id="rId72"/>
    <p:sldId id="559" r:id="rId73"/>
    <p:sldId id="523" r:id="rId74"/>
    <p:sldId id="479" r:id="rId75"/>
    <p:sldId id="638" r:id="rId76"/>
    <p:sldId id="698" r:id="rId77"/>
    <p:sldId id="699" r:id="rId78"/>
    <p:sldId id="494" r:id="rId79"/>
    <p:sldId id="700" r:id="rId8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46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981" autoAdjust="0"/>
    <p:restoredTop sz="79211" autoAdjust="0"/>
  </p:normalViewPr>
  <p:slideViewPr>
    <p:cSldViewPr snapToGrid="0" showGuides="1">
      <p:cViewPr varScale="1">
        <p:scale>
          <a:sx n="116" d="100"/>
          <a:sy n="116" d="100"/>
        </p:scale>
        <p:origin x="-45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ulakovaMV\Spark\user\kulakovamv@1c\downloads\&#1056;&#1077;&#1072;&#1083;&#1080;&#1079;&#1086;&#1074;&#1072;&#1085;&#1085;&#1099;&#1077;%20&#1087;&#1088;&#1086;&#1077;&#1082;&#1090;&#109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dom.mfur.ru\dfs\&#1044;&#1086;&#1082;&#1091;&#1084;&#1077;&#1085;&#1090;&#1099;\&#1054;&#1073;&#1097;&#1080;&#1077;%20&#1076;&#1086;&#1082;&#1091;&#1084;&#1077;&#1085;&#1090;&#1099;\&#1048;&#1053;&#1048;&#1062;&#1048;&#1040;&#1058;&#1048;&#1042;&#1053;&#1054;&#1045;%20&#1041;&#1070;&#1044;&#1046;&#1045;&#1058;&#1048;&#1056;&#1054;&#1042;&#1040;&#1053;&#1048;&#1045;\&#1044;&#1086;&#1082;&#1083;&#1072;&#1076;&#1099;%20&#1080;%20&#1090;&#1077;&#1079;&#1080;&#1089;&#1099;\2021\&#1059;&#1095;&#1077;&#1073;&#1072;%20&#1085;&#1086;&#1074;&#1099;&#1093;%20&#1075;&#1083;&#1072;&#1074;\&#1044;&#1086;&#1087;%20&#1092;&#1080;&#1085;&#1072;&#1085;&#1089;&#1080;&#1088;&#1086;&#1074;&#1072;&#1085;&#1080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3.2074542900428729E-2"/>
          <c:y val="6.1898432420718068E-2"/>
          <c:w val="0.94116864563944713"/>
          <c:h val="0.79159177923860435"/>
        </c:manualLayout>
      </c:layout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"Наша инициатива"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29-4D8C-A922-1F1A15BB239A}"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83</c:v>
                </c:pt>
                <c:pt idx="1">
                  <c:v>237</c:v>
                </c:pt>
                <c:pt idx="2">
                  <c:v>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29-4D8C-A922-1F1A15BB239A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"Атмосфера"</c:v>
                </c:pt>
              </c:strCache>
            </c:strRef>
          </c:tx>
          <c:marker>
            <c:symbol val="none"/>
          </c:marker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0</c:v>
                </c:pt>
                <c:pt idx="1">
                  <c:v>139</c:v>
                </c:pt>
                <c:pt idx="2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29-4D8C-A922-1F1A15BB239A}"/>
            </c:ext>
          </c:extLst>
        </c:ser>
        <c:dLbls>
          <c:showVal val="1"/>
        </c:dLbls>
        <c:marker val="1"/>
        <c:axId val="120139136"/>
        <c:axId val="120247424"/>
      </c:lineChart>
      <c:catAx>
        <c:axId val="12013913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3200" b="1" i="1">
                <a:solidFill>
                  <a:srgbClr val="0070C0"/>
                </a:solidFill>
              </a:defRPr>
            </a:pPr>
            <a:endParaRPr lang="ru-RU"/>
          </a:p>
        </c:txPr>
        <c:crossAx val="120247424"/>
        <c:crosses val="autoZero"/>
        <c:auto val="1"/>
        <c:lblAlgn val="ctr"/>
        <c:lblOffset val="100"/>
      </c:catAx>
      <c:valAx>
        <c:axId val="12024742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0139136"/>
        <c:crosses val="autoZero"/>
        <c:crossBetween val="between"/>
      </c:valAx>
      <c:spPr>
        <a:solidFill>
          <a:schemeClr val="bg1"/>
        </a:solidFill>
      </c:spPr>
    </c:plotArea>
    <c:legend>
      <c:legendPos val="t"/>
      <c:legendEntry>
        <c:idx val="0"/>
        <c:txPr>
          <a:bodyPr/>
          <a:lstStyle/>
          <a:p>
            <a:pPr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6.1147003128051396E-5"/>
          <c:y val="9.2456476197356093E-3"/>
          <c:w val="0.70810493237303163"/>
          <c:h val="0.36740446435021318"/>
        </c:manualLayout>
      </c:layout>
      <c:txPr>
        <a:bodyPr/>
        <a:lstStyle/>
        <a:p>
          <a:pPr>
            <a:defRPr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view3D>
      <c:rAngAx val="1"/>
    </c:view3D>
    <c:floor>
      <c:spPr>
        <a:ln w="57150"/>
      </c:spPr>
    </c:floor>
    <c:plotArea>
      <c:layout>
        <c:manualLayout>
          <c:layoutTarget val="inner"/>
          <c:xMode val="edge"/>
          <c:yMode val="edge"/>
          <c:x val="7.9818789811694379E-2"/>
          <c:y val="0.2489763851171648"/>
          <c:w val="0.91200752139545116"/>
          <c:h val="0.7265793415269185"/>
        </c:manualLayout>
      </c:layout>
      <c:bar3DChart>
        <c:barDir val="bar"/>
        <c:grouping val="stacked"/>
        <c:ser>
          <c:idx val="0"/>
          <c:order val="0"/>
          <c:tx>
            <c:strRef>
              <c:f>Лист2!$A$2</c:f>
              <c:strCache>
                <c:ptCount val="1"/>
                <c:pt idx="0">
                  <c:v>из бюджета УР 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Лист2!$B$1:$D$1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Лист2!$B$2:$D$2</c:f>
              <c:numCache>
                <c:formatCode>General</c:formatCode>
                <c:ptCount val="3"/>
                <c:pt idx="0">
                  <c:v>45.6</c:v>
                </c:pt>
                <c:pt idx="1">
                  <c:v>156.30000000000001</c:v>
                </c:pt>
                <c:pt idx="2">
                  <c:v>215.3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DB-7A42-88E0-16C0240B19E2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средства населения и спонсоров </c:v>
                </c:pt>
              </c:strCache>
            </c:strRef>
          </c:tx>
          <c:spPr>
            <a:solidFill>
              <a:schemeClr val="bg2">
                <a:lumMod val="6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  <c:dLbls>
            <c:dLbl>
              <c:idx val="0"/>
              <c:layout>
                <c:manualLayout>
                  <c:x val="-1.1859728874096924E-3"/>
                  <c:y val="2.090241468561271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B-7A42-88E0-16C0240B19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Лист2!$B$1:$D$1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13.2</c:v>
                </c:pt>
                <c:pt idx="1">
                  <c:v>37.300000000000004</c:v>
                </c:pt>
                <c:pt idx="2">
                  <c:v>52.6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DB-7A42-88E0-16C0240B19E2}"/>
            </c:ext>
          </c:extLst>
        </c:ser>
        <c:dLbls>
          <c:showVal val="1"/>
        </c:dLbls>
        <c:gapWidth val="95"/>
        <c:gapDepth val="95"/>
        <c:shape val="box"/>
        <c:axId val="120380032"/>
        <c:axId val="120398208"/>
        <c:axId val="0"/>
      </c:bar3DChart>
      <c:catAx>
        <c:axId val="120380032"/>
        <c:scaling>
          <c:orientation val="minMax"/>
        </c:scaling>
        <c:delete val="1"/>
        <c:axPos val="l"/>
        <c:numFmt formatCode="General" sourceLinked="0"/>
        <c:majorTickMark val="none"/>
        <c:tickLblPos val="nextTo"/>
        <c:crossAx val="120398208"/>
        <c:crosses val="autoZero"/>
        <c:auto val="1"/>
        <c:lblAlgn val="ctr"/>
        <c:lblOffset val="100"/>
      </c:catAx>
      <c:valAx>
        <c:axId val="120398208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038003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1617191748835455"/>
          <c:y val="0.80276006187696436"/>
          <c:w val="0.46916028971885282"/>
          <c:h val="0.11186623365715725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5" Type="http://schemas.openxmlformats.org/officeDocument/2006/relationships/image" Target="../media/image22.jpeg"/><Relationship Id="rId4" Type="http://schemas.openxmlformats.org/officeDocument/2006/relationships/image" Target="../media/image2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D3F44-0981-0447-84FA-1FEB46EEC275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E8AAF24D-442A-224D-B211-7D38147C8C3B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Минфин </a:t>
          </a:r>
        </a:p>
      </dgm:t>
    </dgm:pt>
    <dgm:pt modelId="{A2964F1D-65B2-584D-B2A2-5173E21771CC}" type="parTrans" cxnId="{2BFE4684-7011-D64C-B078-D4B1D68E6511}">
      <dgm:prSet/>
      <dgm:spPr/>
      <dgm:t>
        <a:bodyPr/>
        <a:lstStyle/>
        <a:p>
          <a:endParaRPr lang="ru-RU"/>
        </a:p>
      </dgm:t>
    </dgm:pt>
    <dgm:pt modelId="{A0B7E2B0-66AE-594D-8A94-C30F7588AC74}" type="sibTrans" cxnId="{2BFE4684-7011-D64C-B078-D4B1D68E6511}">
      <dgm:prSet/>
      <dgm:spPr/>
      <dgm:t>
        <a:bodyPr/>
        <a:lstStyle/>
        <a:p>
          <a:endParaRPr lang="ru-RU"/>
        </a:p>
      </dgm:t>
    </dgm:pt>
    <dgm:pt modelId="{D20BAD4C-C1BC-DA47-A4F3-65F0EED0DB9D}">
      <dgm:prSet phldrT="[Текст]"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Проектный центр</a:t>
          </a:r>
        </a:p>
      </dgm:t>
    </dgm:pt>
    <dgm:pt modelId="{E2F66FFB-0444-6342-98C5-052FD92E1204}" type="parTrans" cxnId="{C41333FC-3CB1-6249-ABC9-21B6DE91A42E}">
      <dgm:prSet/>
      <dgm:spPr/>
      <dgm:t>
        <a:bodyPr/>
        <a:lstStyle/>
        <a:p>
          <a:endParaRPr lang="ru-RU"/>
        </a:p>
      </dgm:t>
    </dgm:pt>
    <dgm:pt modelId="{AB6F65BD-959E-C746-B4D1-4C76F2344698}" type="sibTrans" cxnId="{C41333FC-3CB1-6249-ABC9-21B6DE91A42E}">
      <dgm:prSet/>
      <dgm:spPr/>
      <dgm:t>
        <a:bodyPr/>
        <a:lstStyle/>
        <a:p>
          <a:endParaRPr lang="ru-RU"/>
        </a:p>
      </dgm:t>
    </dgm:pt>
    <dgm:pt modelId="{ADEA60B5-3709-7544-88F9-B256B60F1A3D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Администрация МО</a:t>
          </a:r>
        </a:p>
      </dgm:t>
    </dgm:pt>
    <dgm:pt modelId="{F5F5C0BF-0169-1947-9EFB-EB491AA4859A}" type="parTrans" cxnId="{296322E2-801B-8A44-8098-D1D4685995D5}">
      <dgm:prSet/>
      <dgm:spPr/>
      <dgm:t>
        <a:bodyPr/>
        <a:lstStyle/>
        <a:p>
          <a:endParaRPr lang="ru-RU"/>
        </a:p>
      </dgm:t>
    </dgm:pt>
    <dgm:pt modelId="{43E8500F-0D6E-AE40-89D7-12BA08DFE589}" type="sibTrans" cxnId="{296322E2-801B-8A44-8098-D1D4685995D5}">
      <dgm:prSet/>
      <dgm:spPr/>
      <dgm:t>
        <a:bodyPr/>
        <a:lstStyle/>
        <a:p>
          <a:endParaRPr lang="ru-RU"/>
        </a:p>
      </dgm:t>
    </dgm:pt>
    <dgm:pt modelId="{64A7C72C-B393-3748-8EA3-6FB096E8B08A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Куратор в МО</a:t>
          </a:r>
        </a:p>
      </dgm:t>
    </dgm:pt>
    <dgm:pt modelId="{C6AA6D1B-7E7B-EB47-9854-3CB093B90BA4}" type="parTrans" cxnId="{C539AC2A-8103-2343-A0A7-2669AA460EC0}">
      <dgm:prSet/>
      <dgm:spPr/>
      <dgm:t>
        <a:bodyPr/>
        <a:lstStyle/>
        <a:p>
          <a:endParaRPr lang="ru-RU"/>
        </a:p>
      </dgm:t>
    </dgm:pt>
    <dgm:pt modelId="{70C21FBE-6D1A-5646-8D83-455F106477A1}" type="sibTrans" cxnId="{C539AC2A-8103-2343-A0A7-2669AA460EC0}">
      <dgm:prSet/>
      <dgm:spPr/>
      <dgm:t>
        <a:bodyPr/>
        <a:lstStyle/>
        <a:p>
          <a:endParaRPr lang="ru-RU"/>
        </a:p>
      </dgm:t>
    </dgm:pt>
    <dgm:pt modelId="{BD70DDE9-0721-D64F-837A-743A440EFED8}">
      <dgm:prSet/>
      <dgm:spPr/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Инициативная группа</a:t>
          </a:r>
        </a:p>
      </dgm:t>
    </dgm:pt>
    <dgm:pt modelId="{4D7F0471-C65C-044D-813B-E4061AB63C8D}" type="parTrans" cxnId="{960C3DD5-1C0B-2F4B-A05E-E4C4FE5AE57C}">
      <dgm:prSet/>
      <dgm:spPr/>
      <dgm:t>
        <a:bodyPr/>
        <a:lstStyle/>
        <a:p>
          <a:endParaRPr lang="ru-RU"/>
        </a:p>
      </dgm:t>
    </dgm:pt>
    <dgm:pt modelId="{9A243736-E6B8-2E47-ACF2-B1FEA5D88C52}" type="sibTrans" cxnId="{960C3DD5-1C0B-2F4B-A05E-E4C4FE5AE57C}">
      <dgm:prSet/>
      <dgm:spPr/>
      <dgm:t>
        <a:bodyPr/>
        <a:lstStyle/>
        <a:p>
          <a:endParaRPr lang="ru-RU"/>
        </a:p>
      </dgm:t>
    </dgm:pt>
    <dgm:pt modelId="{0222C620-00A9-364D-AFC6-32410A798FFA}" type="pres">
      <dgm:prSet presAssocID="{C14D3F44-0981-0447-84FA-1FEB46EEC275}" presName="Name0" presStyleCnt="0">
        <dgm:presLayoutVars>
          <dgm:dir/>
          <dgm:animLvl val="lvl"/>
          <dgm:resizeHandles val="exact"/>
        </dgm:presLayoutVars>
      </dgm:prSet>
      <dgm:spPr/>
    </dgm:pt>
    <dgm:pt modelId="{93BF7003-497F-DD4E-9B71-7C47088A123D}" type="pres">
      <dgm:prSet presAssocID="{E8AAF24D-442A-224D-B211-7D38147C8C3B}" presName="Name8" presStyleCnt="0"/>
      <dgm:spPr/>
    </dgm:pt>
    <dgm:pt modelId="{B19E323C-FC2F-5E4B-B54B-FDB4691A98CA}" type="pres">
      <dgm:prSet presAssocID="{E8AAF24D-442A-224D-B211-7D38147C8C3B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3ADA8-598A-3648-AF94-561B3E224DF6}" type="pres">
      <dgm:prSet presAssocID="{E8AAF24D-442A-224D-B211-7D38147C8C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2A34C-5192-A041-AE64-8D2A730A650D}" type="pres">
      <dgm:prSet presAssocID="{D20BAD4C-C1BC-DA47-A4F3-65F0EED0DB9D}" presName="Name8" presStyleCnt="0"/>
      <dgm:spPr/>
    </dgm:pt>
    <dgm:pt modelId="{031C455F-6B81-6146-9743-438F35F498DB}" type="pres">
      <dgm:prSet presAssocID="{D20BAD4C-C1BC-DA47-A4F3-65F0EED0DB9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F0F38-4B8C-7042-AB88-D5D17DCDDE9B}" type="pres">
      <dgm:prSet presAssocID="{D20BAD4C-C1BC-DA47-A4F3-65F0EED0DB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9E7D1-3936-F541-A59A-56D8091F557C}" type="pres">
      <dgm:prSet presAssocID="{ADEA60B5-3709-7544-88F9-B256B60F1A3D}" presName="Name8" presStyleCnt="0"/>
      <dgm:spPr/>
    </dgm:pt>
    <dgm:pt modelId="{F0C59B2E-C4BB-E749-A7DA-CF781DC2A563}" type="pres">
      <dgm:prSet presAssocID="{ADEA60B5-3709-7544-88F9-B256B60F1A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FF50B-7473-D341-A6BC-98CE8FB7F071}" type="pres">
      <dgm:prSet presAssocID="{ADEA60B5-3709-7544-88F9-B256B60F1A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3E01-AEBE-5B41-8ADE-BD2FCF2CBC58}" type="pres">
      <dgm:prSet presAssocID="{64A7C72C-B393-3748-8EA3-6FB096E8B08A}" presName="Name8" presStyleCnt="0"/>
      <dgm:spPr/>
    </dgm:pt>
    <dgm:pt modelId="{9A132194-9731-F146-94A8-75CB149B4415}" type="pres">
      <dgm:prSet presAssocID="{64A7C72C-B393-3748-8EA3-6FB096E8B08A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26034-BC90-8B46-AA40-F5D74E856993}" type="pres">
      <dgm:prSet presAssocID="{64A7C72C-B393-3748-8EA3-6FB096E8B0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A0B2D-A765-194A-BE36-376243FF7584}" type="pres">
      <dgm:prSet presAssocID="{BD70DDE9-0721-D64F-837A-743A440EFED8}" presName="Name8" presStyleCnt="0"/>
      <dgm:spPr/>
    </dgm:pt>
    <dgm:pt modelId="{4823B9BB-61B0-C24C-8DD1-196043E0B5D2}" type="pres">
      <dgm:prSet presAssocID="{BD70DDE9-0721-D64F-837A-743A440EFED8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97A1-EE3E-8F4C-9A58-4FDB40F72B6F}" type="pres">
      <dgm:prSet presAssocID="{BD70DDE9-0721-D64F-837A-743A440EFE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9D6411-FB93-4E2E-9355-5C0DFC83FD83}" type="presOf" srcId="{64A7C72C-B393-3748-8EA3-6FB096E8B08A}" destId="{DCA26034-BC90-8B46-AA40-F5D74E856993}" srcOrd="1" destOrd="0" presId="urn:microsoft.com/office/officeart/2005/8/layout/pyramid1"/>
    <dgm:cxn modelId="{EBCA6EEF-933E-44FD-94B9-8A3A786B0B7B}" type="presOf" srcId="{64A7C72C-B393-3748-8EA3-6FB096E8B08A}" destId="{9A132194-9731-F146-94A8-75CB149B4415}" srcOrd="0" destOrd="0" presId="urn:microsoft.com/office/officeart/2005/8/layout/pyramid1"/>
    <dgm:cxn modelId="{745819D0-80C9-44CC-BB5E-9156C326BBF9}" type="presOf" srcId="{E8AAF24D-442A-224D-B211-7D38147C8C3B}" destId="{B153ADA8-598A-3648-AF94-561B3E224DF6}" srcOrd="1" destOrd="0" presId="urn:microsoft.com/office/officeart/2005/8/layout/pyramid1"/>
    <dgm:cxn modelId="{429C00F0-1733-40F7-906A-C4D223EC5823}" type="presOf" srcId="{BD70DDE9-0721-D64F-837A-743A440EFED8}" destId="{D05F97A1-EE3E-8F4C-9A58-4FDB40F72B6F}" srcOrd="1" destOrd="0" presId="urn:microsoft.com/office/officeart/2005/8/layout/pyramid1"/>
    <dgm:cxn modelId="{C8ECCF52-C241-4DDB-A2D9-B209C5AD2E5A}" type="presOf" srcId="{ADEA60B5-3709-7544-88F9-B256B60F1A3D}" destId="{E18FF50B-7473-D341-A6BC-98CE8FB7F071}" srcOrd="1" destOrd="0" presId="urn:microsoft.com/office/officeart/2005/8/layout/pyramid1"/>
    <dgm:cxn modelId="{B02A9A67-D896-4AC6-A6A1-430C78775C77}" type="presOf" srcId="{BD70DDE9-0721-D64F-837A-743A440EFED8}" destId="{4823B9BB-61B0-C24C-8DD1-196043E0B5D2}" srcOrd="0" destOrd="0" presId="urn:microsoft.com/office/officeart/2005/8/layout/pyramid1"/>
    <dgm:cxn modelId="{296322E2-801B-8A44-8098-D1D4685995D5}" srcId="{C14D3F44-0981-0447-84FA-1FEB46EEC275}" destId="{ADEA60B5-3709-7544-88F9-B256B60F1A3D}" srcOrd="2" destOrd="0" parTransId="{F5F5C0BF-0169-1947-9EFB-EB491AA4859A}" sibTransId="{43E8500F-0D6E-AE40-89D7-12BA08DFE589}"/>
    <dgm:cxn modelId="{C41333FC-3CB1-6249-ABC9-21B6DE91A42E}" srcId="{C14D3F44-0981-0447-84FA-1FEB46EEC275}" destId="{D20BAD4C-C1BC-DA47-A4F3-65F0EED0DB9D}" srcOrd="1" destOrd="0" parTransId="{E2F66FFB-0444-6342-98C5-052FD92E1204}" sibTransId="{AB6F65BD-959E-C746-B4D1-4C76F2344698}"/>
    <dgm:cxn modelId="{53B8CD0A-D4E5-4F0D-B1DD-566257597F9A}" type="presOf" srcId="{C14D3F44-0981-0447-84FA-1FEB46EEC275}" destId="{0222C620-00A9-364D-AFC6-32410A798FFA}" srcOrd="0" destOrd="0" presId="urn:microsoft.com/office/officeart/2005/8/layout/pyramid1"/>
    <dgm:cxn modelId="{9A442875-0854-4E62-8219-0F92F7CB7CAA}" type="presOf" srcId="{ADEA60B5-3709-7544-88F9-B256B60F1A3D}" destId="{F0C59B2E-C4BB-E749-A7DA-CF781DC2A563}" srcOrd="0" destOrd="0" presId="urn:microsoft.com/office/officeart/2005/8/layout/pyramid1"/>
    <dgm:cxn modelId="{2BFE4684-7011-D64C-B078-D4B1D68E6511}" srcId="{C14D3F44-0981-0447-84FA-1FEB46EEC275}" destId="{E8AAF24D-442A-224D-B211-7D38147C8C3B}" srcOrd="0" destOrd="0" parTransId="{A2964F1D-65B2-584D-B2A2-5173E21771CC}" sibTransId="{A0B7E2B0-66AE-594D-8A94-C30F7588AC74}"/>
    <dgm:cxn modelId="{970E3F87-9BF7-42D2-9D7E-EAB9C31EB250}" type="presOf" srcId="{D20BAD4C-C1BC-DA47-A4F3-65F0EED0DB9D}" destId="{031C455F-6B81-6146-9743-438F35F498DB}" srcOrd="0" destOrd="0" presId="urn:microsoft.com/office/officeart/2005/8/layout/pyramid1"/>
    <dgm:cxn modelId="{960C3DD5-1C0B-2F4B-A05E-E4C4FE5AE57C}" srcId="{C14D3F44-0981-0447-84FA-1FEB46EEC275}" destId="{BD70DDE9-0721-D64F-837A-743A440EFED8}" srcOrd="4" destOrd="0" parTransId="{4D7F0471-C65C-044D-813B-E4061AB63C8D}" sibTransId="{9A243736-E6B8-2E47-ACF2-B1FEA5D88C52}"/>
    <dgm:cxn modelId="{C539AC2A-8103-2343-A0A7-2669AA460EC0}" srcId="{C14D3F44-0981-0447-84FA-1FEB46EEC275}" destId="{64A7C72C-B393-3748-8EA3-6FB096E8B08A}" srcOrd="3" destOrd="0" parTransId="{C6AA6D1B-7E7B-EB47-9854-3CB093B90BA4}" sibTransId="{70C21FBE-6D1A-5646-8D83-455F106477A1}"/>
    <dgm:cxn modelId="{19EFFFF7-9435-4546-AF7F-1EF1E04EED7F}" type="presOf" srcId="{D20BAD4C-C1BC-DA47-A4F3-65F0EED0DB9D}" destId="{FBFF0F38-4B8C-7042-AB88-D5D17DCDDE9B}" srcOrd="1" destOrd="0" presId="urn:microsoft.com/office/officeart/2005/8/layout/pyramid1"/>
    <dgm:cxn modelId="{414DA2D9-9681-44E7-B13A-07CD3EE350A2}" type="presOf" srcId="{E8AAF24D-442A-224D-B211-7D38147C8C3B}" destId="{B19E323C-FC2F-5E4B-B54B-FDB4691A98CA}" srcOrd="0" destOrd="0" presId="urn:microsoft.com/office/officeart/2005/8/layout/pyramid1"/>
    <dgm:cxn modelId="{CD3DAC5D-5C9E-4CEA-8679-E1D07E352BD5}" type="presParOf" srcId="{0222C620-00A9-364D-AFC6-32410A798FFA}" destId="{93BF7003-497F-DD4E-9B71-7C47088A123D}" srcOrd="0" destOrd="0" presId="urn:microsoft.com/office/officeart/2005/8/layout/pyramid1"/>
    <dgm:cxn modelId="{AA587659-CDAA-4B54-A248-4EBED1623D13}" type="presParOf" srcId="{93BF7003-497F-DD4E-9B71-7C47088A123D}" destId="{B19E323C-FC2F-5E4B-B54B-FDB4691A98CA}" srcOrd="0" destOrd="0" presId="urn:microsoft.com/office/officeart/2005/8/layout/pyramid1"/>
    <dgm:cxn modelId="{6D574D2B-2C76-45A3-9F2A-B599310F71F6}" type="presParOf" srcId="{93BF7003-497F-DD4E-9B71-7C47088A123D}" destId="{B153ADA8-598A-3648-AF94-561B3E224DF6}" srcOrd="1" destOrd="0" presId="urn:microsoft.com/office/officeart/2005/8/layout/pyramid1"/>
    <dgm:cxn modelId="{ED85EF58-15AF-4872-89E9-33CF3DB0F4BA}" type="presParOf" srcId="{0222C620-00A9-364D-AFC6-32410A798FFA}" destId="{5962A34C-5192-A041-AE64-8D2A730A650D}" srcOrd="1" destOrd="0" presId="urn:microsoft.com/office/officeart/2005/8/layout/pyramid1"/>
    <dgm:cxn modelId="{70A0885A-30EA-4FB5-B70E-D058BAB86F56}" type="presParOf" srcId="{5962A34C-5192-A041-AE64-8D2A730A650D}" destId="{031C455F-6B81-6146-9743-438F35F498DB}" srcOrd="0" destOrd="0" presId="urn:microsoft.com/office/officeart/2005/8/layout/pyramid1"/>
    <dgm:cxn modelId="{A8372BE1-7CAA-49F4-BAB0-F45B449D65F8}" type="presParOf" srcId="{5962A34C-5192-A041-AE64-8D2A730A650D}" destId="{FBFF0F38-4B8C-7042-AB88-D5D17DCDDE9B}" srcOrd="1" destOrd="0" presId="urn:microsoft.com/office/officeart/2005/8/layout/pyramid1"/>
    <dgm:cxn modelId="{29FB686C-EA59-42C6-AED2-FEE74CF39EDD}" type="presParOf" srcId="{0222C620-00A9-364D-AFC6-32410A798FFA}" destId="{FFE9E7D1-3936-F541-A59A-56D8091F557C}" srcOrd="2" destOrd="0" presId="urn:microsoft.com/office/officeart/2005/8/layout/pyramid1"/>
    <dgm:cxn modelId="{59D1AA38-0B7D-4FB7-9A7E-AEC56D8967AA}" type="presParOf" srcId="{FFE9E7D1-3936-F541-A59A-56D8091F557C}" destId="{F0C59B2E-C4BB-E749-A7DA-CF781DC2A563}" srcOrd="0" destOrd="0" presId="urn:microsoft.com/office/officeart/2005/8/layout/pyramid1"/>
    <dgm:cxn modelId="{58C9E891-8946-4335-AF0E-65260EB874D4}" type="presParOf" srcId="{FFE9E7D1-3936-F541-A59A-56D8091F557C}" destId="{E18FF50B-7473-D341-A6BC-98CE8FB7F071}" srcOrd="1" destOrd="0" presId="urn:microsoft.com/office/officeart/2005/8/layout/pyramid1"/>
    <dgm:cxn modelId="{7B1DEB79-AD80-442E-9D30-756C1E95675D}" type="presParOf" srcId="{0222C620-00A9-364D-AFC6-32410A798FFA}" destId="{97AA3E01-AEBE-5B41-8ADE-BD2FCF2CBC58}" srcOrd="3" destOrd="0" presId="urn:microsoft.com/office/officeart/2005/8/layout/pyramid1"/>
    <dgm:cxn modelId="{97C95454-CD2F-4B98-A7F3-EC565D08D8F5}" type="presParOf" srcId="{97AA3E01-AEBE-5B41-8ADE-BD2FCF2CBC58}" destId="{9A132194-9731-F146-94A8-75CB149B4415}" srcOrd="0" destOrd="0" presId="urn:microsoft.com/office/officeart/2005/8/layout/pyramid1"/>
    <dgm:cxn modelId="{3DCAF39E-547C-44FE-A5AC-A0929A9540F7}" type="presParOf" srcId="{97AA3E01-AEBE-5B41-8ADE-BD2FCF2CBC58}" destId="{DCA26034-BC90-8B46-AA40-F5D74E856993}" srcOrd="1" destOrd="0" presId="urn:microsoft.com/office/officeart/2005/8/layout/pyramid1"/>
    <dgm:cxn modelId="{64AC100D-7BEB-4330-8333-4039AF81EDCE}" type="presParOf" srcId="{0222C620-00A9-364D-AFC6-32410A798FFA}" destId="{991A0B2D-A765-194A-BE36-376243FF7584}" srcOrd="4" destOrd="0" presId="urn:microsoft.com/office/officeart/2005/8/layout/pyramid1"/>
    <dgm:cxn modelId="{04A27209-6231-43A7-897E-83A902AE8E73}" type="presParOf" srcId="{991A0B2D-A765-194A-BE36-376243FF7584}" destId="{4823B9BB-61B0-C24C-8DD1-196043E0B5D2}" srcOrd="0" destOrd="0" presId="urn:microsoft.com/office/officeart/2005/8/layout/pyramid1"/>
    <dgm:cxn modelId="{7CDCAA07-CCB7-453A-94A4-A13CD091D1A9}" type="presParOf" srcId="{991A0B2D-A765-194A-BE36-376243FF7584}" destId="{D05F97A1-EE3E-8F4C-9A58-4FDB40F72B6F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D4566E-B966-3B4C-BD1A-70B946175CA2}" type="doc">
      <dgm:prSet loTypeId="urn:microsoft.com/office/officeart/2008/layout/PictureStrip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6A0B927-8631-5F4B-BA97-073DA0BF6D75}">
      <dgm:prSet phldrT="[Текст]"/>
      <dgm:spPr>
        <a:solidFill>
          <a:schemeClr val="accent1">
            <a:lumMod val="40000"/>
            <a:lumOff val="60000"/>
            <a:alpha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Добряков Виталий Сергеевич</a:t>
          </a:r>
        </a:p>
      </dgm:t>
    </dgm:pt>
    <dgm:pt modelId="{18FFD295-F998-7C41-A5E0-8EF4FFD4C727}" type="parTrans" cxnId="{939B344F-E243-A946-8773-BA43B26DF06E}">
      <dgm:prSet/>
      <dgm:spPr/>
      <dgm:t>
        <a:bodyPr/>
        <a:lstStyle/>
        <a:p>
          <a:endParaRPr lang="ru-RU"/>
        </a:p>
      </dgm:t>
    </dgm:pt>
    <dgm:pt modelId="{F6B3B5AE-6D0B-4C41-AE04-8C44849B5A6E}" type="sibTrans" cxnId="{939B344F-E243-A946-8773-BA43B26DF06E}">
      <dgm:prSet/>
      <dgm:spPr/>
      <dgm:t>
        <a:bodyPr/>
        <a:lstStyle/>
        <a:p>
          <a:endParaRPr lang="ru-RU"/>
        </a:p>
      </dgm:t>
    </dgm:pt>
    <dgm:pt modelId="{F6DAC17F-F5C7-C141-8186-D009076E3BAE}">
      <dgm:prSet phldrT="[Текст]"/>
      <dgm:spPr>
        <a:solidFill>
          <a:schemeClr val="accent1">
            <a:lumMod val="40000"/>
            <a:lumOff val="60000"/>
            <a:alpha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Суходоева Мария Андреевна</a:t>
          </a:r>
        </a:p>
      </dgm:t>
    </dgm:pt>
    <dgm:pt modelId="{C9D7CFF0-6AC4-2042-B519-A25B51766AB3}" type="parTrans" cxnId="{1751E7AF-EF0D-6E4E-8FD9-C6A1B46CA7AA}">
      <dgm:prSet/>
      <dgm:spPr/>
      <dgm:t>
        <a:bodyPr/>
        <a:lstStyle/>
        <a:p>
          <a:endParaRPr lang="ru-RU"/>
        </a:p>
      </dgm:t>
    </dgm:pt>
    <dgm:pt modelId="{236CCDEF-A5F2-6E4D-8E7F-A171E3CF1E83}" type="sibTrans" cxnId="{1751E7AF-EF0D-6E4E-8FD9-C6A1B46CA7AA}">
      <dgm:prSet/>
      <dgm:spPr/>
      <dgm:t>
        <a:bodyPr/>
        <a:lstStyle/>
        <a:p>
          <a:endParaRPr lang="ru-RU"/>
        </a:p>
      </dgm:t>
    </dgm:pt>
    <dgm:pt modelId="{436CB80E-ACFC-9244-AECE-A6E167EE2299}">
      <dgm:prSet/>
      <dgm:spPr>
        <a:solidFill>
          <a:schemeClr val="accent1">
            <a:lumMod val="40000"/>
            <a:lumOff val="60000"/>
            <a:alpha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Седова Мария Константиновна </a:t>
          </a:r>
        </a:p>
      </dgm:t>
    </dgm:pt>
    <dgm:pt modelId="{B03B0E0F-5451-9240-8AF1-D17EF0E1CB68}" type="parTrans" cxnId="{D05D6B38-1EFA-A740-BFAF-4D0A82C8F00C}">
      <dgm:prSet/>
      <dgm:spPr/>
      <dgm:t>
        <a:bodyPr/>
        <a:lstStyle/>
        <a:p>
          <a:endParaRPr lang="ru-RU"/>
        </a:p>
      </dgm:t>
    </dgm:pt>
    <dgm:pt modelId="{798F4135-BC90-0047-961C-D11D3AE5E7D4}" type="sibTrans" cxnId="{D05D6B38-1EFA-A740-BFAF-4D0A82C8F00C}">
      <dgm:prSet/>
      <dgm:spPr/>
      <dgm:t>
        <a:bodyPr/>
        <a:lstStyle/>
        <a:p>
          <a:endParaRPr lang="ru-RU"/>
        </a:p>
      </dgm:t>
    </dgm:pt>
    <dgm:pt modelId="{5A149D89-E272-094B-A1E2-D44052937925}">
      <dgm:prSet/>
      <dgm:spPr>
        <a:solidFill>
          <a:schemeClr val="accent1">
            <a:lumMod val="40000"/>
            <a:lumOff val="60000"/>
            <a:alpha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>
              <a:latin typeface="Arial" pitchFamily="34" charset="0"/>
              <a:cs typeface="Arial" pitchFamily="34" charset="0"/>
            </a:rPr>
            <a:t>Шаронов Илья Алексеевич</a:t>
          </a:r>
        </a:p>
      </dgm:t>
    </dgm:pt>
    <dgm:pt modelId="{8F2E01E7-0115-5240-BAC5-879D4ACBF5FF}" type="parTrans" cxnId="{6E049683-6BA8-7E40-A474-232A4E6E9185}">
      <dgm:prSet/>
      <dgm:spPr/>
      <dgm:t>
        <a:bodyPr/>
        <a:lstStyle/>
        <a:p>
          <a:endParaRPr lang="ru-RU"/>
        </a:p>
      </dgm:t>
    </dgm:pt>
    <dgm:pt modelId="{5CC9385C-F8AB-8E43-96FF-ED5BADC1D9D6}" type="sibTrans" cxnId="{6E049683-6BA8-7E40-A474-232A4E6E9185}">
      <dgm:prSet/>
      <dgm:spPr/>
      <dgm:t>
        <a:bodyPr/>
        <a:lstStyle/>
        <a:p>
          <a:endParaRPr lang="ru-RU"/>
        </a:p>
      </dgm:t>
    </dgm:pt>
    <dgm:pt modelId="{E419A305-7E46-E346-99DE-7CED5FD28EBC}">
      <dgm:prSet phldrT="[Текст]"/>
      <dgm:spPr>
        <a:solidFill>
          <a:schemeClr val="accent1">
            <a:lumMod val="40000"/>
            <a:lumOff val="60000"/>
            <a:alpha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dirty="0" err="1">
              <a:latin typeface="Arial" pitchFamily="34" charset="0"/>
              <a:cs typeface="Arial" pitchFamily="34" charset="0"/>
            </a:rPr>
            <a:t>Магсумов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Ильдус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Аглямович</a:t>
          </a:r>
          <a:r>
            <a:rPr lang="ru-RU" dirty="0">
              <a:latin typeface="Arial" pitchFamily="34" charset="0"/>
              <a:cs typeface="Arial" pitchFamily="34" charset="0"/>
            </a:rPr>
            <a:t/>
          </a:r>
          <a:br>
            <a:rPr lang="ru-RU" dirty="0">
              <a:latin typeface="Arial" pitchFamily="34" charset="0"/>
              <a:cs typeface="Arial" pitchFamily="34" charset="0"/>
            </a:rPr>
          </a:br>
          <a:r>
            <a:rPr lang="ru-RU" dirty="0">
              <a:latin typeface="Arial" pitchFamily="34" charset="0"/>
              <a:cs typeface="Arial" pitchFamily="34" charset="0"/>
            </a:rPr>
            <a:t>(руководитель)</a:t>
          </a:r>
        </a:p>
      </dgm:t>
    </dgm:pt>
    <dgm:pt modelId="{779A4895-109D-E14A-BB82-650E40819024}" type="parTrans" cxnId="{912868D5-B98E-A541-BD73-8A05226C5A51}">
      <dgm:prSet/>
      <dgm:spPr/>
      <dgm:t>
        <a:bodyPr/>
        <a:lstStyle/>
        <a:p>
          <a:endParaRPr lang="ru-RU"/>
        </a:p>
      </dgm:t>
    </dgm:pt>
    <dgm:pt modelId="{BF528654-EEAF-F942-A6D4-F2C3CC0C7621}" type="sibTrans" cxnId="{912868D5-B98E-A541-BD73-8A05226C5A51}">
      <dgm:prSet/>
      <dgm:spPr/>
      <dgm:t>
        <a:bodyPr/>
        <a:lstStyle/>
        <a:p>
          <a:endParaRPr lang="ru-RU"/>
        </a:p>
      </dgm:t>
    </dgm:pt>
    <dgm:pt modelId="{F8B35C5B-991F-CE41-B445-4CA246C4A37E}" type="pres">
      <dgm:prSet presAssocID="{67D4566E-B966-3B4C-BD1A-70B946175C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5EB0A2-FA0B-D947-9536-796F25FCA144}" type="pres">
      <dgm:prSet presAssocID="{16A0B927-8631-5F4B-BA97-073DA0BF6D75}" presName="composite" presStyleCnt="0"/>
      <dgm:spPr/>
    </dgm:pt>
    <dgm:pt modelId="{96173F7F-EF12-8A44-B976-7EFFA0A0DFA6}" type="pres">
      <dgm:prSet presAssocID="{16A0B927-8631-5F4B-BA97-073DA0BF6D75}" presName="rect1" presStyleLbl="trAlignAcc1" presStyleIdx="0" presStyleCnt="5" custLinFactNeighborX="-888" custLinFactNeighborY="99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9794A-FA72-F844-8C77-7D2D6AB6F411}" type="pres">
      <dgm:prSet presAssocID="{16A0B927-8631-5F4B-BA97-073DA0BF6D75}" presName="rect2" presStyleLbl="fgImgPlace1" presStyleIdx="0" presStyleCnt="5" custLinFactNeighborX="-1015" custLinFactNeighborY="896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accent1"/>
          </a:solidFill>
        </a:ln>
      </dgm:spPr>
    </dgm:pt>
    <dgm:pt modelId="{D47C9E5F-E56F-4D4C-AAE6-737F5E3AB282}" type="pres">
      <dgm:prSet presAssocID="{F6B3B5AE-6D0B-4C41-AE04-8C44849B5A6E}" presName="sibTrans" presStyleCnt="0"/>
      <dgm:spPr/>
    </dgm:pt>
    <dgm:pt modelId="{47E786CC-407A-0046-B3F8-0B1D6D475807}" type="pres">
      <dgm:prSet presAssocID="{F6DAC17F-F5C7-C141-8186-D009076E3BAE}" presName="composite" presStyleCnt="0"/>
      <dgm:spPr/>
    </dgm:pt>
    <dgm:pt modelId="{E39C620B-A956-5540-B61E-DBC6051626AB}" type="pres">
      <dgm:prSet presAssocID="{F6DAC17F-F5C7-C141-8186-D009076E3BAE}" presName="rect1" presStyleLbl="trAlignAcc1" presStyleIdx="1" presStyleCnt="5" custLinFactNeighborX="-694" custLinFactNeighborY="98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505F8-516F-BD49-BE69-8EA9139CEF56}" type="pres">
      <dgm:prSet presAssocID="{F6DAC17F-F5C7-C141-8186-D009076E3BAE}" presName="rect2" presStyleLbl="fgImgPlace1" presStyleIdx="1" presStyleCnt="5" custLinFactNeighborX="-1015" custLinFactNeighborY="896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accent1"/>
          </a:solidFill>
        </a:ln>
      </dgm:spPr>
    </dgm:pt>
    <dgm:pt modelId="{835BAA3E-8E7A-8A4D-9656-D75D8390CCE5}" type="pres">
      <dgm:prSet presAssocID="{236CCDEF-A5F2-6E4D-8E7F-A171E3CF1E83}" presName="sibTrans" presStyleCnt="0"/>
      <dgm:spPr/>
    </dgm:pt>
    <dgm:pt modelId="{EB9CF83C-AE0E-354E-BF03-CB02377AEE5A}" type="pres">
      <dgm:prSet presAssocID="{436CB80E-ACFC-9244-AECE-A6E167EE2299}" presName="composite" presStyleCnt="0"/>
      <dgm:spPr/>
    </dgm:pt>
    <dgm:pt modelId="{C7CCC872-7B4C-2B4B-BF84-9F9C241445B7}" type="pres">
      <dgm:prSet presAssocID="{436CB80E-ACFC-9244-AECE-A6E167EE2299}" presName="rect1" presStyleLbl="trAlignAcc1" presStyleIdx="2" presStyleCnt="5" custLinFactY="4625" custLinFactNeighborX="-13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8AFB3-205A-CD46-BE76-AC7696DA6C68}" type="pres">
      <dgm:prSet presAssocID="{436CB80E-ACFC-9244-AECE-A6E167EE2299}" presName="rect2" presStyleLbl="fgImgPlace1" presStyleIdx="2" presStyleCnt="5" custLinFactNeighborY="9174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4000" r="-24000"/>
          </a:stretch>
        </a:blipFill>
        <a:ln>
          <a:solidFill>
            <a:schemeClr val="accent1"/>
          </a:solidFill>
        </a:ln>
      </dgm:spPr>
    </dgm:pt>
    <dgm:pt modelId="{23D4C751-3993-DA41-B984-C1E23956E587}" type="pres">
      <dgm:prSet presAssocID="{798F4135-BC90-0047-961C-D11D3AE5E7D4}" presName="sibTrans" presStyleCnt="0"/>
      <dgm:spPr/>
    </dgm:pt>
    <dgm:pt modelId="{A8262EA2-FAFA-8F43-8EA4-7CACE19EAA8C}" type="pres">
      <dgm:prSet presAssocID="{5A149D89-E272-094B-A1E2-D44052937925}" presName="composite" presStyleCnt="0"/>
      <dgm:spPr/>
    </dgm:pt>
    <dgm:pt modelId="{0810FFC2-2A7E-894E-83E6-EB572ECCE37F}" type="pres">
      <dgm:prSet presAssocID="{5A149D89-E272-094B-A1E2-D44052937925}" presName="rect1" presStyleLbl="trAlignAcc1" presStyleIdx="3" presStyleCnt="5" custLinFactY="4445" custLinFactNeighborX="-69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F0BBA-BE27-2541-BDA4-BA26DFC51942}" type="pres">
      <dgm:prSet presAssocID="{5A149D89-E272-094B-A1E2-D44052937925}" presName="rect2" presStyleLbl="fgImgPlace1" presStyleIdx="3" presStyleCnt="5" custLinFactNeighborY="92349"/>
      <dgm:spPr>
        <a:blipFill rotWithShape="1">
          <a:blip xmlns:r="http://schemas.openxmlformats.org/officeDocument/2006/relationships" r:embed="rId4"/>
          <a:srcRect/>
          <a:stretch>
            <a:fillRect l="-28000" r="-28000"/>
          </a:stretch>
        </a:blipFill>
        <a:ln>
          <a:solidFill>
            <a:schemeClr val="accent1"/>
          </a:solidFill>
        </a:ln>
      </dgm:spPr>
    </dgm:pt>
    <dgm:pt modelId="{DDBC2C4E-30DD-554F-A8DF-6AFF4F3CB2FC}" type="pres">
      <dgm:prSet presAssocID="{5CC9385C-F8AB-8E43-96FF-ED5BADC1D9D6}" presName="sibTrans" presStyleCnt="0"/>
      <dgm:spPr/>
    </dgm:pt>
    <dgm:pt modelId="{D3A95051-1879-6444-B4C3-1F99C79EF2F2}" type="pres">
      <dgm:prSet presAssocID="{E419A305-7E46-E346-99DE-7CED5FD28EBC}" presName="composite" presStyleCnt="0"/>
      <dgm:spPr/>
    </dgm:pt>
    <dgm:pt modelId="{54A493A7-579C-1A42-BE27-4B1702480229}" type="pres">
      <dgm:prSet presAssocID="{E419A305-7E46-E346-99DE-7CED5FD28EBC}" presName="rect1" presStyleLbl="trAlignAcc1" presStyleIdx="4" presStyleCnt="5" custLinFactY="-100206" custLinFactNeighborX="-6688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D096E-F866-8148-BDC3-8CCD770096A5}" type="pres">
      <dgm:prSet presAssocID="{E419A305-7E46-E346-99DE-7CED5FD28EBC}" presName="rect2" presStyleLbl="fgImgPlace1" presStyleIdx="4" presStyleCnt="5" custLinFactY="-100000" custLinFactNeighborX="-65285" custLinFactNeighborY="-178301"/>
      <dgm:spPr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  <a:ln>
          <a:solidFill>
            <a:schemeClr val="accent1"/>
          </a:solidFill>
        </a:ln>
      </dgm:spPr>
    </dgm:pt>
  </dgm:ptLst>
  <dgm:cxnLst>
    <dgm:cxn modelId="{939B344F-E243-A946-8773-BA43B26DF06E}" srcId="{67D4566E-B966-3B4C-BD1A-70B946175CA2}" destId="{16A0B927-8631-5F4B-BA97-073DA0BF6D75}" srcOrd="0" destOrd="0" parTransId="{18FFD295-F998-7C41-A5E0-8EF4FFD4C727}" sibTransId="{F6B3B5AE-6D0B-4C41-AE04-8C44849B5A6E}"/>
    <dgm:cxn modelId="{7ED8D558-7E23-5048-AEEF-4CF1BCD2C655}" type="presOf" srcId="{E419A305-7E46-E346-99DE-7CED5FD28EBC}" destId="{54A493A7-579C-1A42-BE27-4B1702480229}" srcOrd="0" destOrd="0" presId="urn:microsoft.com/office/officeart/2008/layout/PictureStrips"/>
    <dgm:cxn modelId="{1751E7AF-EF0D-6E4E-8FD9-C6A1B46CA7AA}" srcId="{67D4566E-B966-3B4C-BD1A-70B946175CA2}" destId="{F6DAC17F-F5C7-C141-8186-D009076E3BAE}" srcOrd="1" destOrd="0" parTransId="{C9D7CFF0-6AC4-2042-B519-A25B51766AB3}" sibTransId="{236CCDEF-A5F2-6E4D-8E7F-A171E3CF1E83}"/>
    <dgm:cxn modelId="{8E0710ED-D077-7D4E-97E8-BFC3EFDF9F34}" type="presOf" srcId="{436CB80E-ACFC-9244-AECE-A6E167EE2299}" destId="{C7CCC872-7B4C-2B4B-BF84-9F9C241445B7}" srcOrd="0" destOrd="0" presId="urn:microsoft.com/office/officeart/2008/layout/PictureStrips"/>
    <dgm:cxn modelId="{21A75989-619E-1848-B67B-850E107784C3}" type="presOf" srcId="{5A149D89-E272-094B-A1E2-D44052937925}" destId="{0810FFC2-2A7E-894E-83E6-EB572ECCE37F}" srcOrd="0" destOrd="0" presId="urn:microsoft.com/office/officeart/2008/layout/PictureStrips"/>
    <dgm:cxn modelId="{67B3E63C-A673-6B4F-ABED-F0A0CACBB213}" type="presOf" srcId="{16A0B927-8631-5F4B-BA97-073DA0BF6D75}" destId="{96173F7F-EF12-8A44-B976-7EFFA0A0DFA6}" srcOrd="0" destOrd="0" presId="urn:microsoft.com/office/officeart/2008/layout/PictureStrips"/>
    <dgm:cxn modelId="{6E049683-6BA8-7E40-A474-232A4E6E9185}" srcId="{67D4566E-B966-3B4C-BD1A-70B946175CA2}" destId="{5A149D89-E272-094B-A1E2-D44052937925}" srcOrd="3" destOrd="0" parTransId="{8F2E01E7-0115-5240-BAC5-879D4ACBF5FF}" sibTransId="{5CC9385C-F8AB-8E43-96FF-ED5BADC1D9D6}"/>
    <dgm:cxn modelId="{D05D6B38-1EFA-A740-BFAF-4D0A82C8F00C}" srcId="{67D4566E-B966-3B4C-BD1A-70B946175CA2}" destId="{436CB80E-ACFC-9244-AECE-A6E167EE2299}" srcOrd="2" destOrd="0" parTransId="{B03B0E0F-5451-9240-8AF1-D17EF0E1CB68}" sibTransId="{798F4135-BC90-0047-961C-D11D3AE5E7D4}"/>
    <dgm:cxn modelId="{FD6D4868-2FD6-5A40-835D-E50F32439D50}" type="presOf" srcId="{F6DAC17F-F5C7-C141-8186-D009076E3BAE}" destId="{E39C620B-A956-5540-B61E-DBC6051626AB}" srcOrd="0" destOrd="0" presId="urn:microsoft.com/office/officeart/2008/layout/PictureStrips"/>
    <dgm:cxn modelId="{912868D5-B98E-A541-BD73-8A05226C5A51}" srcId="{67D4566E-B966-3B4C-BD1A-70B946175CA2}" destId="{E419A305-7E46-E346-99DE-7CED5FD28EBC}" srcOrd="4" destOrd="0" parTransId="{779A4895-109D-E14A-BB82-650E40819024}" sibTransId="{BF528654-EEAF-F942-A6D4-F2C3CC0C7621}"/>
    <dgm:cxn modelId="{6CF96BDB-A6BA-7248-AFA1-CB498A63D351}" type="presOf" srcId="{67D4566E-B966-3B4C-BD1A-70B946175CA2}" destId="{F8B35C5B-991F-CE41-B445-4CA246C4A37E}" srcOrd="0" destOrd="0" presId="urn:microsoft.com/office/officeart/2008/layout/PictureStrips"/>
    <dgm:cxn modelId="{6AE9F841-DCE2-974B-B74D-BD78C4A926E2}" type="presParOf" srcId="{F8B35C5B-991F-CE41-B445-4CA246C4A37E}" destId="{E55EB0A2-FA0B-D947-9536-796F25FCA144}" srcOrd="0" destOrd="0" presId="urn:microsoft.com/office/officeart/2008/layout/PictureStrips"/>
    <dgm:cxn modelId="{7DD0F2D2-3C22-9645-A886-41263D45D47F}" type="presParOf" srcId="{E55EB0A2-FA0B-D947-9536-796F25FCA144}" destId="{96173F7F-EF12-8A44-B976-7EFFA0A0DFA6}" srcOrd="0" destOrd="0" presId="urn:microsoft.com/office/officeart/2008/layout/PictureStrips"/>
    <dgm:cxn modelId="{AEA4F367-B342-C74A-B61E-2EFA7E444F5E}" type="presParOf" srcId="{E55EB0A2-FA0B-D947-9536-796F25FCA144}" destId="{AE99794A-FA72-F844-8C77-7D2D6AB6F411}" srcOrd="1" destOrd="0" presId="urn:microsoft.com/office/officeart/2008/layout/PictureStrips"/>
    <dgm:cxn modelId="{9F659254-672E-C74D-B879-4C58285F7258}" type="presParOf" srcId="{F8B35C5B-991F-CE41-B445-4CA246C4A37E}" destId="{D47C9E5F-E56F-4D4C-AAE6-737F5E3AB282}" srcOrd="1" destOrd="0" presId="urn:microsoft.com/office/officeart/2008/layout/PictureStrips"/>
    <dgm:cxn modelId="{E54E2492-D885-F64C-A3C8-68B429093174}" type="presParOf" srcId="{F8B35C5B-991F-CE41-B445-4CA246C4A37E}" destId="{47E786CC-407A-0046-B3F8-0B1D6D475807}" srcOrd="2" destOrd="0" presId="urn:microsoft.com/office/officeart/2008/layout/PictureStrips"/>
    <dgm:cxn modelId="{9ABEF823-49AA-5E4A-B8C0-D3196E14D379}" type="presParOf" srcId="{47E786CC-407A-0046-B3F8-0B1D6D475807}" destId="{E39C620B-A956-5540-B61E-DBC6051626AB}" srcOrd="0" destOrd="0" presId="urn:microsoft.com/office/officeart/2008/layout/PictureStrips"/>
    <dgm:cxn modelId="{A757027A-F970-B44F-926F-1FB2639AC1DA}" type="presParOf" srcId="{47E786CC-407A-0046-B3F8-0B1D6D475807}" destId="{C39505F8-516F-BD49-BE69-8EA9139CEF56}" srcOrd="1" destOrd="0" presId="urn:microsoft.com/office/officeart/2008/layout/PictureStrips"/>
    <dgm:cxn modelId="{1E7F662A-E672-DA4E-BBAF-DE48D084A61A}" type="presParOf" srcId="{F8B35C5B-991F-CE41-B445-4CA246C4A37E}" destId="{835BAA3E-8E7A-8A4D-9656-D75D8390CCE5}" srcOrd="3" destOrd="0" presId="urn:microsoft.com/office/officeart/2008/layout/PictureStrips"/>
    <dgm:cxn modelId="{349A5ECA-3959-9C45-A73A-BCDA413A5CCD}" type="presParOf" srcId="{F8B35C5B-991F-CE41-B445-4CA246C4A37E}" destId="{EB9CF83C-AE0E-354E-BF03-CB02377AEE5A}" srcOrd="4" destOrd="0" presId="urn:microsoft.com/office/officeart/2008/layout/PictureStrips"/>
    <dgm:cxn modelId="{5EEEA2F8-899A-AA48-A3DB-617155E68FDC}" type="presParOf" srcId="{EB9CF83C-AE0E-354E-BF03-CB02377AEE5A}" destId="{C7CCC872-7B4C-2B4B-BF84-9F9C241445B7}" srcOrd="0" destOrd="0" presId="urn:microsoft.com/office/officeart/2008/layout/PictureStrips"/>
    <dgm:cxn modelId="{EF7388D3-036A-D243-BE3E-84BF49B6A8DD}" type="presParOf" srcId="{EB9CF83C-AE0E-354E-BF03-CB02377AEE5A}" destId="{5E98AFB3-205A-CD46-BE76-AC7696DA6C68}" srcOrd="1" destOrd="0" presId="urn:microsoft.com/office/officeart/2008/layout/PictureStrips"/>
    <dgm:cxn modelId="{E05AB2E2-EB1E-B14C-A812-B094E4487F16}" type="presParOf" srcId="{F8B35C5B-991F-CE41-B445-4CA246C4A37E}" destId="{23D4C751-3993-DA41-B984-C1E23956E587}" srcOrd="5" destOrd="0" presId="urn:microsoft.com/office/officeart/2008/layout/PictureStrips"/>
    <dgm:cxn modelId="{4357ADE0-F74D-1443-970F-24DC36907ADD}" type="presParOf" srcId="{F8B35C5B-991F-CE41-B445-4CA246C4A37E}" destId="{A8262EA2-FAFA-8F43-8EA4-7CACE19EAA8C}" srcOrd="6" destOrd="0" presId="urn:microsoft.com/office/officeart/2008/layout/PictureStrips"/>
    <dgm:cxn modelId="{EE14AA38-8A9F-894E-B0CB-482EC2328444}" type="presParOf" srcId="{A8262EA2-FAFA-8F43-8EA4-7CACE19EAA8C}" destId="{0810FFC2-2A7E-894E-83E6-EB572ECCE37F}" srcOrd="0" destOrd="0" presId="urn:microsoft.com/office/officeart/2008/layout/PictureStrips"/>
    <dgm:cxn modelId="{D3FE9766-525C-034A-8E63-DC4B22603E1A}" type="presParOf" srcId="{A8262EA2-FAFA-8F43-8EA4-7CACE19EAA8C}" destId="{C0DF0BBA-BE27-2541-BDA4-BA26DFC51942}" srcOrd="1" destOrd="0" presId="urn:microsoft.com/office/officeart/2008/layout/PictureStrips"/>
    <dgm:cxn modelId="{BF39457D-E0F6-E548-9F16-07532554F59A}" type="presParOf" srcId="{F8B35C5B-991F-CE41-B445-4CA246C4A37E}" destId="{DDBC2C4E-30DD-554F-A8DF-6AFF4F3CB2FC}" srcOrd="7" destOrd="0" presId="urn:microsoft.com/office/officeart/2008/layout/PictureStrips"/>
    <dgm:cxn modelId="{6AE9878D-16E5-7F44-83F5-7B0FA03CFE76}" type="presParOf" srcId="{F8B35C5B-991F-CE41-B445-4CA246C4A37E}" destId="{D3A95051-1879-6444-B4C3-1F99C79EF2F2}" srcOrd="8" destOrd="0" presId="urn:microsoft.com/office/officeart/2008/layout/PictureStrips"/>
    <dgm:cxn modelId="{12E33A5B-5AB6-5E45-B5FB-CE70B76818DC}" type="presParOf" srcId="{D3A95051-1879-6444-B4C3-1F99C79EF2F2}" destId="{54A493A7-579C-1A42-BE27-4B1702480229}" srcOrd="0" destOrd="0" presId="urn:microsoft.com/office/officeart/2008/layout/PictureStrips"/>
    <dgm:cxn modelId="{FCA84E8F-8FD9-644F-92DE-0DAEC4F0FCB7}" type="presParOf" srcId="{D3A95051-1879-6444-B4C3-1F99C79EF2F2}" destId="{6F2D096E-F866-8148-BDC3-8CCD770096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70EBED-B61A-4B41-A4F7-EA9855CC2978}" type="doc">
      <dgm:prSet loTypeId="urn:microsoft.com/office/officeart/2005/8/layout/h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14B2339-7649-4DF7-8C94-28813E99FB62}">
      <dgm:prSet phldrT="[Текст]" custT="1"/>
      <dgm:spPr>
        <a:solidFill>
          <a:srgbClr val="0070C0"/>
        </a:solidFill>
        <a:ln>
          <a:solidFill>
            <a:srgbClr val="27467D"/>
          </a:solidFill>
        </a:ln>
      </dgm:spPr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На этапе проверки протоколов собраний</a:t>
          </a:r>
        </a:p>
      </dgm:t>
    </dgm:pt>
    <dgm:pt modelId="{72D463E2-AC80-4706-938D-54B73DA87B1C}" type="parTrans" cxnId="{B4A2A1E9-A855-45A4-AE60-865E06AE369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795F8C76-43F4-476E-8826-0A587AB93F0E}" type="sibTrans" cxnId="{B4A2A1E9-A855-45A4-AE60-865E06AE369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BC4BE603-F9F5-4155-BCEF-00A2D35E32D9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  <a:t>Грамотно используйте название «Наша инициатива» ;</a:t>
          </a:r>
        </a:p>
      </dgm:t>
    </dgm:pt>
    <dgm:pt modelId="{92E2A76C-0BFF-4AE8-B478-3F6D88DEB312}" type="parTrans" cxnId="{BF0C2871-816A-4DA3-86B9-E72CA5845448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251D681-F684-4206-86E6-754B2600824A}" type="sibTrans" cxnId="{BF0C2871-816A-4DA3-86B9-E72CA5845448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6EC619C2-AFA4-437D-B33E-A7D1F83F2DA4}">
      <dgm:prSet phldrT="[Текст]" custT="1"/>
      <dgm:spPr/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На этапе проверки электронных заявок</a:t>
          </a:r>
        </a:p>
      </dgm:t>
    </dgm:pt>
    <dgm:pt modelId="{FDA01444-A82C-4ABB-BF4C-E3B8146E5C52}" type="parTrans" cxnId="{26C52C99-23DC-4479-B472-AC1D2C3F123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B60F4E85-EC06-41D5-A7DE-8AD9BDDC28E1}" type="sibTrans" cxnId="{26C52C99-23DC-4479-B472-AC1D2C3F123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475EBCF5-3F2B-4273-82B2-F1DEDA1CA796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заключения о проверке достоверности сметной стоимости проекта;</a:t>
          </a:r>
        </a:p>
      </dgm:t>
    </dgm:pt>
    <dgm:pt modelId="{C0B12C99-0A72-43E4-9A61-D1D478F610F4}" type="parTrans" cxnId="{672CDF75-3F14-4CFE-B45A-D5481F5D291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593E3B8D-1B10-4856-A323-B2E6890731BD}" type="sibTrans" cxnId="{672CDF75-3F14-4CFE-B45A-D5481F5D291B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442DD327-5FDC-4B84-A507-77A2EBCD658A}">
      <dgm:prSet phldrT="[Текст]" custT="1"/>
      <dgm:spPr/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На этапе приема документации</a:t>
          </a:r>
        </a:p>
      </dgm:t>
    </dgm:pt>
    <dgm:pt modelId="{F28E674B-677B-4A62-B11F-EBD232B3CD6B}" type="parTrans" cxnId="{59029B85-1E6C-410E-80B0-947562E56C21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BEFDFE97-17CA-40E8-96F3-B877B572ACA8}" type="sibTrans" cxnId="{59029B85-1E6C-410E-80B0-947562E56C21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B29F1DC3-CD8F-4556-A3A1-3529E30B630A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на документах печатей или подписей главы муниципального образования;</a:t>
          </a:r>
        </a:p>
      </dgm:t>
    </dgm:pt>
    <dgm:pt modelId="{2888312C-D991-49D3-B700-45833C011AE0}" type="parTrans" cxnId="{58AE9605-F12F-4350-8CEC-D03008ED34F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22E08B7B-7DF1-43DE-ACCA-3009437EA00F}" type="sibTrans" cxnId="{58AE9605-F12F-4350-8CEC-D03008ED34F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481DAEBB-BBE5-47AE-9662-F3A20BD5089C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или частичное наличие отчетных фото и видеоматериалов;</a:t>
          </a:r>
        </a:p>
      </dgm:t>
    </dgm:pt>
    <dgm:pt modelId="{2EFF6425-FAD1-4E3C-B567-CB6E097879B4}" type="parTrans" cxnId="{041FC7CA-1F57-46DC-8BF9-3BB35D96A977}">
      <dgm:prSet/>
      <dgm:spPr/>
      <dgm:t>
        <a:bodyPr/>
        <a:lstStyle/>
        <a:p>
          <a:endParaRPr lang="ru-RU"/>
        </a:p>
      </dgm:t>
    </dgm:pt>
    <dgm:pt modelId="{1B462B55-4276-46D7-B43F-047571F2D6A9}" type="sibTrans" cxnId="{041FC7CA-1F57-46DC-8BF9-3BB35D96A977}">
      <dgm:prSet/>
      <dgm:spPr/>
      <dgm:t>
        <a:bodyPr/>
        <a:lstStyle/>
        <a:p>
          <a:endParaRPr lang="ru-RU"/>
        </a:p>
      </dgm:t>
    </dgm:pt>
    <dgm:pt modelId="{0EA639AF-8BBF-4588-A666-8509AE19508A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7BBE732-7AE8-4F55-A936-429F497334EC}" type="parTrans" cxnId="{5A66EEB6-1A6D-4221-BECC-AE387065A982}">
      <dgm:prSet/>
      <dgm:spPr/>
      <dgm:t>
        <a:bodyPr/>
        <a:lstStyle/>
        <a:p>
          <a:endParaRPr lang="ru-RU"/>
        </a:p>
      </dgm:t>
    </dgm:pt>
    <dgm:pt modelId="{9FA55FB2-4CF0-4FF6-BCDE-7F715EE48387}" type="sibTrans" cxnId="{5A66EEB6-1A6D-4221-BECC-AE387065A982}">
      <dgm:prSet/>
      <dgm:spPr/>
      <dgm:t>
        <a:bodyPr/>
        <a:lstStyle/>
        <a:p>
          <a:endParaRPr lang="ru-RU"/>
        </a:p>
      </dgm:t>
    </dgm:pt>
    <dgm:pt modelId="{BE11DE87-21B0-4E7B-A9F2-5A06F825317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  <a:t>Частичное заполнение и загрузка протоколов;</a:t>
          </a:r>
        </a:p>
      </dgm:t>
    </dgm:pt>
    <dgm:pt modelId="{55635266-0471-424E-AB0B-22CD4F9E6552}" type="parTrans" cxnId="{09FB4987-B71D-475C-877A-C96383055C18}">
      <dgm:prSet/>
      <dgm:spPr/>
      <dgm:t>
        <a:bodyPr/>
        <a:lstStyle/>
        <a:p>
          <a:endParaRPr lang="ru-RU"/>
        </a:p>
      </dgm:t>
    </dgm:pt>
    <dgm:pt modelId="{12C95B2F-01DE-42B6-A86C-258CA13A7A3A}" type="sibTrans" cxnId="{09FB4987-B71D-475C-877A-C96383055C18}">
      <dgm:prSet/>
      <dgm:spPr/>
      <dgm:t>
        <a:bodyPr/>
        <a:lstStyle/>
        <a:p>
          <a:endParaRPr lang="ru-RU"/>
        </a:p>
      </dgm:t>
    </dgm:pt>
    <dgm:pt modelId="{3F56B2A9-62C8-4085-8600-B9E87882E098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D2AC80A-ED24-4973-B016-003F2C2BFECE}" type="parTrans" cxnId="{B988E982-7DEF-491A-A3D9-BD33661ACECE}">
      <dgm:prSet/>
      <dgm:spPr/>
      <dgm:t>
        <a:bodyPr/>
        <a:lstStyle/>
        <a:p>
          <a:endParaRPr lang="ru-RU"/>
        </a:p>
      </dgm:t>
    </dgm:pt>
    <dgm:pt modelId="{50D36B5A-0B0B-430D-8880-880D507D8CD7}" type="sibTrans" cxnId="{B988E982-7DEF-491A-A3D9-BD33661ACECE}">
      <dgm:prSet/>
      <dgm:spPr/>
      <dgm:t>
        <a:bodyPr/>
        <a:lstStyle/>
        <a:p>
          <a:endParaRPr lang="ru-RU"/>
        </a:p>
      </dgm:t>
    </dgm:pt>
    <dgm:pt modelId="{C3395051-66D4-457F-9D15-CA893BD0A3BC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500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8011E08F-967C-4A9D-9881-E88BB30009E7}" type="parTrans" cxnId="{16E20D76-CB0E-40ED-9718-66FA90E3B038}">
      <dgm:prSet/>
      <dgm:spPr/>
      <dgm:t>
        <a:bodyPr/>
        <a:lstStyle/>
        <a:p>
          <a:endParaRPr lang="ru-RU"/>
        </a:p>
      </dgm:t>
    </dgm:pt>
    <dgm:pt modelId="{1ED2C34D-E768-45A3-9C87-4BCA69DF0A5F}" type="sibTrans" cxnId="{16E20D76-CB0E-40ED-9718-66FA90E3B038}">
      <dgm:prSet/>
      <dgm:spPr/>
      <dgm:t>
        <a:bodyPr/>
        <a:lstStyle/>
        <a:p>
          <a:endParaRPr lang="ru-RU"/>
        </a:p>
      </dgm:t>
    </dgm:pt>
    <dgm:pt modelId="{FD5CDF44-A09A-43C8-83EB-4C2AD8F3D2B1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Несовпадение суммы и названия проекта в заявке с суммой и названием проекта в сметной документации и заключением о проверке достоверности сметной стоимости;</a:t>
          </a:r>
        </a:p>
      </dgm:t>
    </dgm:pt>
    <dgm:pt modelId="{107909E6-5AE4-4A55-AD72-40BBE591640C}" type="parTrans" cxnId="{37AB1B01-684F-4B8F-A3CE-33F1E3761E63}">
      <dgm:prSet/>
      <dgm:spPr/>
      <dgm:t>
        <a:bodyPr/>
        <a:lstStyle/>
        <a:p>
          <a:endParaRPr lang="ru-RU"/>
        </a:p>
      </dgm:t>
    </dgm:pt>
    <dgm:pt modelId="{725C719A-F26D-4CE1-ABB3-214F6B53D150}" type="sibTrans" cxnId="{37AB1B01-684F-4B8F-A3CE-33F1E3761E63}">
      <dgm:prSet/>
      <dgm:spPr/>
      <dgm:t>
        <a:bodyPr/>
        <a:lstStyle/>
        <a:p>
          <a:endParaRPr lang="ru-RU"/>
        </a:p>
      </dgm:t>
    </dgm:pt>
    <dgm:pt modelId="{AF6EA571-6F1B-4421-8ABF-CF33C689B9DB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документов, подтверждающих стоимость трудового вклада.</a:t>
          </a:r>
        </a:p>
      </dgm:t>
    </dgm:pt>
    <dgm:pt modelId="{D2D92F67-91DF-415B-8020-0AD3DC22F7E6}" type="parTrans" cxnId="{F708AF2B-5FB2-4093-A1AD-2EEE39D6E3BF}">
      <dgm:prSet/>
      <dgm:spPr/>
      <dgm:t>
        <a:bodyPr/>
        <a:lstStyle/>
        <a:p>
          <a:endParaRPr lang="ru-RU"/>
        </a:p>
      </dgm:t>
    </dgm:pt>
    <dgm:pt modelId="{5D67C3A2-8C32-4C3F-A5E5-C376E3E5C1E5}" type="sibTrans" cxnId="{F708AF2B-5FB2-4093-A1AD-2EEE39D6E3BF}">
      <dgm:prSet/>
      <dgm:spPr/>
      <dgm:t>
        <a:bodyPr/>
        <a:lstStyle/>
        <a:p>
          <a:endParaRPr lang="ru-RU"/>
        </a:p>
      </dgm:t>
    </dgm:pt>
    <dgm:pt modelId="{F0B02A62-B461-42B1-87AA-3CC02728138B}">
      <dgm:prSet custT="1"/>
      <dgm:spPr/>
      <dgm:t>
        <a:bodyPr/>
        <a:lstStyle/>
        <a:p>
          <a:endParaRPr lang="ru-RU" sz="1600" dirty="0">
            <a:solidFill>
              <a:schemeClr val="accent1"/>
            </a:solidFill>
            <a:latin typeface="Arial Narrow" panose="020B0606020202030204" pitchFamily="34" charset="0"/>
          </a:endParaRPr>
        </a:p>
      </dgm:t>
    </dgm:pt>
    <dgm:pt modelId="{59C30584-9E66-4D65-9EC8-2421D0BAA623}" type="parTrans" cxnId="{4AC7922D-2FE4-4517-AAEB-FEC2031D5F71}">
      <dgm:prSet/>
      <dgm:spPr/>
      <dgm:t>
        <a:bodyPr/>
        <a:lstStyle/>
        <a:p>
          <a:endParaRPr lang="ru-RU"/>
        </a:p>
      </dgm:t>
    </dgm:pt>
    <dgm:pt modelId="{7EB0985B-5874-4D3A-92AA-D684120D21BF}" type="sibTrans" cxnId="{4AC7922D-2FE4-4517-AAEB-FEC2031D5F71}">
      <dgm:prSet/>
      <dgm:spPr/>
      <dgm:t>
        <a:bodyPr/>
        <a:lstStyle/>
        <a:p>
          <a:endParaRPr lang="ru-RU"/>
        </a:p>
      </dgm:t>
    </dgm:pt>
    <dgm:pt modelId="{DE84E9A6-4DE1-4AA2-9D6D-28E5E7064FFA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приложения к заявке;</a:t>
          </a:r>
        </a:p>
      </dgm:t>
    </dgm:pt>
    <dgm:pt modelId="{9CF8F20D-5803-4577-9D22-56D7F17B9025}" type="parTrans" cxnId="{8524E20F-24FA-4081-BA9C-7E6167D5282A}">
      <dgm:prSet/>
      <dgm:spPr/>
      <dgm:t>
        <a:bodyPr/>
        <a:lstStyle/>
        <a:p>
          <a:endParaRPr lang="ru-RU"/>
        </a:p>
      </dgm:t>
    </dgm:pt>
    <dgm:pt modelId="{31158F19-CC46-41FC-88B4-EF4E520A01B8}" type="sibTrans" cxnId="{8524E20F-24FA-4081-BA9C-7E6167D5282A}">
      <dgm:prSet/>
      <dgm:spPr/>
      <dgm:t>
        <a:bodyPr/>
        <a:lstStyle/>
        <a:p>
          <a:endParaRPr lang="ru-RU"/>
        </a:p>
      </dgm:t>
    </dgm:pt>
    <dgm:pt modelId="{93CB3FEC-EBFC-43E0-93FE-7DAE084AF33A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необходимых документов, формирование заявки не по перечню предоставляемых документов.</a:t>
          </a:r>
        </a:p>
      </dgm:t>
    </dgm:pt>
    <dgm:pt modelId="{4E415BC0-F79F-4CE9-8A1A-137B15F00C22}" type="parTrans" cxnId="{BC7866C3-C38E-49A2-A02F-F03D2C1E7721}">
      <dgm:prSet/>
      <dgm:spPr/>
      <dgm:t>
        <a:bodyPr/>
        <a:lstStyle/>
        <a:p>
          <a:endParaRPr lang="ru-RU"/>
        </a:p>
      </dgm:t>
    </dgm:pt>
    <dgm:pt modelId="{2190BA39-94C0-45D4-826D-D8C1E63B1FF7}" type="sibTrans" cxnId="{BC7866C3-C38E-49A2-A02F-F03D2C1E7721}">
      <dgm:prSet/>
      <dgm:spPr/>
      <dgm:t>
        <a:bodyPr/>
        <a:lstStyle/>
        <a:p>
          <a:endParaRPr lang="ru-RU"/>
        </a:p>
      </dgm:t>
    </dgm:pt>
    <dgm:pt modelId="{DEDB1D55-5B4A-409F-A7B3-0A7C9ED53EA2}">
      <dgm:prSet custT="1"/>
      <dgm:spPr/>
      <dgm:t>
        <a:bodyPr/>
        <a:lstStyle/>
        <a:p>
          <a:endParaRPr lang="ru-RU" sz="1600" dirty="0">
            <a:solidFill>
              <a:schemeClr val="accent1"/>
            </a:solidFill>
            <a:latin typeface="Arial Narrow" panose="020B0606020202030204" pitchFamily="34" charset="0"/>
          </a:endParaRPr>
        </a:p>
      </dgm:t>
    </dgm:pt>
    <dgm:pt modelId="{C318B146-C9EB-4E8B-B24B-79499BCADA06}" type="parTrans" cxnId="{FFCA39FF-DE82-45B0-9E69-0CB051B67D75}">
      <dgm:prSet/>
      <dgm:spPr/>
      <dgm:t>
        <a:bodyPr/>
        <a:lstStyle/>
        <a:p>
          <a:endParaRPr lang="ru-RU"/>
        </a:p>
      </dgm:t>
    </dgm:pt>
    <dgm:pt modelId="{903FD0A2-9D5C-403F-A77E-0D5BCA5D7224}" type="sibTrans" cxnId="{FFCA39FF-DE82-45B0-9E69-0CB051B67D75}">
      <dgm:prSet/>
      <dgm:spPr/>
      <dgm:t>
        <a:bodyPr/>
        <a:lstStyle/>
        <a:p>
          <a:endParaRPr lang="ru-RU"/>
        </a:p>
      </dgm:t>
    </dgm:pt>
    <dgm:pt modelId="{7A01F0A2-C7C5-46AC-890B-5E4C8F4892AF}">
      <dgm:prSet phldrT="[Текст]"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717BF88-B620-4159-B6A3-D9716A3A9588}" type="parTrans" cxnId="{947B56DF-260E-4B6B-BC71-4E82B892EA5C}">
      <dgm:prSet/>
      <dgm:spPr/>
      <dgm:t>
        <a:bodyPr/>
        <a:lstStyle/>
        <a:p>
          <a:endParaRPr lang="ru-RU"/>
        </a:p>
      </dgm:t>
    </dgm:pt>
    <dgm:pt modelId="{C48BB038-CCA3-49F0-9E39-C40F9BFE1701}" type="sibTrans" cxnId="{947B56DF-260E-4B6B-BC71-4E82B892EA5C}">
      <dgm:prSet/>
      <dgm:spPr/>
      <dgm:t>
        <a:bodyPr/>
        <a:lstStyle/>
        <a:p>
          <a:endParaRPr lang="ru-RU"/>
        </a:p>
      </dgm:t>
    </dgm:pt>
    <dgm:pt modelId="{DFC24FB8-D262-4316-A52A-794C7EDA1CB0}">
      <dgm:prSet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24C405C-36E2-44F2-A3E6-75B32EAF72CE}" type="parTrans" cxnId="{9CC3B13E-FB86-4B43-B82D-AAFD4615A3F2}">
      <dgm:prSet/>
      <dgm:spPr/>
      <dgm:t>
        <a:bodyPr/>
        <a:lstStyle/>
        <a:p>
          <a:endParaRPr lang="ru-RU"/>
        </a:p>
      </dgm:t>
    </dgm:pt>
    <dgm:pt modelId="{9FEC5813-69C6-47A1-ACFC-A2F279A7DFF0}" type="sibTrans" cxnId="{9CC3B13E-FB86-4B43-B82D-AAFD4615A3F2}">
      <dgm:prSet/>
      <dgm:spPr/>
      <dgm:t>
        <a:bodyPr/>
        <a:lstStyle/>
        <a:p>
          <a:endParaRPr lang="ru-RU"/>
        </a:p>
      </dgm:t>
    </dgm:pt>
    <dgm:pt modelId="{36629093-32E4-4013-B556-0B1C381630A2}">
      <dgm:prSet phldrT="[Текст]"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9F56869B-2E47-44FE-9923-2C3EEC3D5A90}" type="parTrans" cxnId="{DA51F0E0-CAF3-4F5E-847A-697A84E2F404}">
      <dgm:prSet/>
      <dgm:spPr/>
      <dgm:t>
        <a:bodyPr/>
        <a:lstStyle/>
        <a:p>
          <a:endParaRPr lang="ru-RU"/>
        </a:p>
      </dgm:t>
    </dgm:pt>
    <dgm:pt modelId="{97467063-D1DB-409E-9D9B-F961DA225A4C}" type="sibTrans" cxnId="{DA51F0E0-CAF3-4F5E-847A-697A84E2F404}">
      <dgm:prSet/>
      <dgm:spPr/>
      <dgm:t>
        <a:bodyPr/>
        <a:lstStyle/>
        <a:p>
          <a:endParaRPr lang="ru-RU"/>
        </a:p>
      </dgm:t>
    </dgm:pt>
    <dgm:pt modelId="{5E05CE4D-612E-4A96-90A8-543D34D974C2}">
      <dgm:prSet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9980C1E7-E1CA-40EF-9664-71268CB72652}" type="parTrans" cxnId="{F3CFFFB1-0FA2-4993-90A9-32EB58652F1E}">
      <dgm:prSet/>
      <dgm:spPr/>
      <dgm:t>
        <a:bodyPr/>
        <a:lstStyle/>
        <a:p>
          <a:endParaRPr lang="ru-RU"/>
        </a:p>
      </dgm:t>
    </dgm:pt>
    <dgm:pt modelId="{C56FF4DF-B9B2-4E45-9A01-47076785DD42}" type="sibTrans" cxnId="{F3CFFFB1-0FA2-4993-90A9-32EB58652F1E}">
      <dgm:prSet/>
      <dgm:spPr/>
      <dgm:t>
        <a:bodyPr/>
        <a:lstStyle/>
        <a:p>
          <a:endParaRPr lang="ru-RU"/>
        </a:p>
      </dgm:t>
    </dgm:pt>
    <dgm:pt modelId="{A7DD08A3-2CC4-4B3D-9216-2A4D77444F8D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  <a:t>Несоответствие количества участников на фотографиях и в протоколах.</a:t>
          </a:r>
        </a:p>
      </dgm:t>
    </dgm:pt>
    <dgm:pt modelId="{7A46C059-35BB-4095-BFB5-FE890C93A131}" type="parTrans" cxnId="{BEDF24E2-C7B1-406F-B890-4E8C4C9124D1}">
      <dgm:prSet/>
      <dgm:spPr/>
      <dgm:t>
        <a:bodyPr/>
        <a:lstStyle/>
        <a:p>
          <a:endParaRPr lang="ru-RU"/>
        </a:p>
      </dgm:t>
    </dgm:pt>
    <dgm:pt modelId="{D160B974-969E-4894-A894-1B67715F0805}" type="sibTrans" cxnId="{BEDF24E2-C7B1-406F-B890-4E8C4C9124D1}">
      <dgm:prSet/>
      <dgm:spPr/>
      <dgm:t>
        <a:bodyPr/>
        <a:lstStyle/>
        <a:p>
          <a:endParaRPr lang="ru-RU"/>
        </a:p>
      </dgm:t>
    </dgm:pt>
    <dgm:pt modelId="{11FDF9C2-2A2D-430A-9E3D-0FE5DA69FA01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Копии подписных листов вместо оригинала;</a:t>
          </a:r>
        </a:p>
      </dgm:t>
    </dgm:pt>
    <dgm:pt modelId="{441A5147-690B-41E6-A834-73987F32512A}" type="parTrans" cxnId="{4C82845C-4445-4B97-9FC0-469719413FE9}">
      <dgm:prSet/>
      <dgm:spPr/>
      <dgm:t>
        <a:bodyPr/>
        <a:lstStyle/>
        <a:p>
          <a:endParaRPr lang="ru-RU"/>
        </a:p>
      </dgm:t>
    </dgm:pt>
    <dgm:pt modelId="{08A60905-F937-4A26-B406-D5A9AD387DE7}" type="sibTrans" cxnId="{4C82845C-4445-4B97-9FC0-469719413FE9}">
      <dgm:prSet/>
      <dgm:spPr/>
      <dgm:t>
        <a:bodyPr/>
        <a:lstStyle/>
        <a:p>
          <a:endParaRPr lang="ru-RU"/>
        </a:p>
      </dgm:t>
    </dgm:pt>
    <dgm:pt modelId="{F553A297-F33D-4BDF-909E-CC2E2330E264}">
      <dgm:prSet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1CBAE559-0F89-49B0-A918-48435A265B16}" type="parTrans" cxnId="{80501999-1AAE-46CE-827F-FD66AE9289FF}">
      <dgm:prSet/>
      <dgm:spPr/>
      <dgm:t>
        <a:bodyPr/>
        <a:lstStyle/>
        <a:p>
          <a:endParaRPr lang="ru-RU"/>
        </a:p>
      </dgm:t>
    </dgm:pt>
    <dgm:pt modelId="{C5D3C7C2-5BDF-4A25-A7EA-8B85FD7F8967}" type="sibTrans" cxnId="{80501999-1AAE-46CE-827F-FD66AE9289FF}">
      <dgm:prSet/>
      <dgm:spPr/>
      <dgm:t>
        <a:bodyPr/>
        <a:lstStyle/>
        <a:p>
          <a:endParaRPr lang="ru-RU"/>
        </a:p>
      </dgm:t>
    </dgm:pt>
    <dgm:pt modelId="{B24088DE-89AF-413F-9D6E-BD120484ADA2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документов на землю;</a:t>
          </a:r>
        </a:p>
      </dgm:t>
    </dgm:pt>
    <dgm:pt modelId="{349180D7-C018-406F-92DD-31D6116FC1BD}" type="parTrans" cxnId="{42C81953-6247-4B3C-83CE-321872E99EE5}">
      <dgm:prSet/>
      <dgm:spPr/>
      <dgm:t>
        <a:bodyPr/>
        <a:lstStyle/>
        <a:p>
          <a:endParaRPr lang="ru-RU"/>
        </a:p>
      </dgm:t>
    </dgm:pt>
    <dgm:pt modelId="{BD009193-6D07-4CAC-BE24-B42B1352362C}" type="sibTrans" cxnId="{42C81953-6247-4B3C-83CE-321872E99EE5}">
      <dgm:prSet/>
      <dgm:spPr/>
      <dgm:t>
        <a:bodyPr/>
        <a:lstStyle/>
        <a:p>
          <a:endParaRPr lang="ru-RU"/>
        </a:p>
      </dgm:t>
    </dgm:pt>
    <dgm:pt modelId="{E7B197D7-44C7-4501-8581-7969EC308202}">
      <dgm:prSet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7156BBA-D9EB-4893-814F-8D38537B6BF4}" type="parTrans" cxnId="{D2867FE8-1ACC-42F0-ACC8-85A68C3FA266}">
      <dgm:prSet/>
      <dgm:spPr/>
      <dgm:t>
        <a:bodyPr/>
        <a:lstStyle/>
        <a:p>
          <a:endParaRPr lang="ru-RU"/>
        </a:p>
      </dgm:t>
    </dgm:pt>
    <dgm:pt modelId="{0A31A6A7-5ECD-487E-A013-FDE7A2DE44C6}" type="sibTrans" cxnId="{D2867FE8-1ACC-42F0-ACC8-85A68C3FA266}">
      <dgm:prSet/>
      <dgm:spPr/>
      <dgm:t>
        <a:bodyPr/>
        <a:lstStyle/>
        <a:p>
          <a:endParaRPr lang="ru-RU"/>
        </a:p>
      </dgm:t>
    </dgm:pt>
    <dgm:pt modelId="{BE79820C-FAFA-4B6D-9792-69E6A015589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фото текущего состояния объекта</a:t>
          </a:r>
          <a:br>
            <a:rPr lang="ru-RU" sz="1800" dirty="0">
              <a:solidFill>
                <a:schemeClr val="tx1"/>
              </a:solidFill>
              <a:latin typeface="Arial Narrow" panose="020B0606020202030204" pitchFamily="34" charset="0"/>
            </a:rPr>
          </a:br>
          <a:endParaRPr lang="ru-RU" sz="1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90813AF4-C005-4CC5-8FFA-DC372F89EC37}" type="parTrans" cxnId="{F09E8C83-9970-481E-B55D-42EB654EF795}">
      <dgm:prSet/>
      <dgm:spPr/>
      <dgm:t>
        <a:bodyPr/>
        <a:lstStyle/>
        <a:p>
          <a:endParaRPr lang="ru-RU"/>
        </a:p>
      </dgm:t>
    </dgm:pt>
    <dgm:pt modelId="{D7DA55DB-3C38-447B-B368-C2A9296EE1BC}" type="sibTrans" cxnId="{F09E8C83-9970-481E-B55D-42EB654EF795}">
      <dgm:prSet/>
      <dgm:spPr/>
      <dgm:t>
        <a:bodyPr/>
        <a:lstStyle/>
        <a:p>
          <a:endParaRPr lang="ru-RU"/>
        </a:p>
      </dgm:t>
    </dgm:pt>
    <dgm:pt modelId="{2AC011B6-E9C8-4BAA-A873-4019146FF31C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F1CEAE57-A4AB-4F5E-BCDF-F376176F288A}" type="parTrans" cxnId="{FCBE4AB5-7FF6-43AF-9156-223421D41AA8}">
      <dgm:prSet/>
      <dgm:spPr/>
      <dgm:t>
        <a:bodyPr/>
        <a:lstStyle/>
        <a:p>
          <a:endParaRPr lang="ru-RU"/>
        </a:p>
      </dgm:t>
    </dgm:pt>
    <dgm:pt modelId="{04C79463-E89C-4A95-ADB8-76B312C33E77}" type="sibTrans" cxnId="{FCBE4AB5-7FF6-43AF-9156-223421D41AA8}">
      <dgm:prSet/>
      <dgm:spPr/>
      <dgm:t>
        <a:bodyPr/>
        <a:lstStyle/>
        <a:p>
          <a:endParaRPr lang="ru-RU"/>
        </a:p>
      </dgm:t>
    </dgm:pt>
    <dgm:pt modelId="{B28A9503-29CF-4A0C-B837-54EE3E2054CA}">
      <dgm:prSet custT="1"/>
      <dgm:spPr/>
      <dgm:t>
        <a:bodyPr/>
        <a:lstStyle/>
        <a:p>
          <a:r>
            <a:rPr lang="ru-RU" sz="1600" dirty="0" err="1">
              <a:solidFill>
                <a:schemeClr val="tx1"/>
              </a:solidFill>
              <a:latin typeface="Arial Narrow" panose="020B0606020202030204" pitchFamily="34" charset="0"/>
            </a:rPr>
            <a:t>Благополучатели</a:t>
          </a:r>
          <a:r>
            <a:rPr lang="ru-RU" sz="1600" dirty="0">
              <a:solidFill>
                <a:schemeClr val="tx1"/>
              </a:solidFill>
              <a:latin typeface="Arial Narrow" panose="020B0606020202030204" pitchFamily="34" charset="0"/>
            </a:rPr>
            <a:t> завышены;</a:t>
          </a:r>
        </a:p>
      </dgm:t>
    </dgm:pt>
    <dgm:pt modelId="{BCA7378C-E36A-4F8C-BBE3-10B248ACE406}" type="parTrans" cxnId="{CC1A5420-0766-4F49-BED0-21E33A943874}">
      <dgm:prSet/>
      <dgm:spPr/>
      <dgm:t>
        <a:bodyPr/>
        <a:lstStyle/>
        <a:p>
          <a:endParaRPr lang="ru-RU"/>
        </a:p>
      </dgm:t>
    </dgm:pt>
    <dgm:pt modelId="{1ABDBDCF-EC9D-4566-B024-92E936B17090}" type="sibTrans" cxnId="{CC1A5420-0766-4F49-BED0-21E33A943874}">
      <dgm:prSet/>
      <dgm:spPr/>
      <dgm:t>
        <a:bodyPr/>
        <a:lstStyle/>
        <a:p>
          <a:endParaRPr lang="ru-RU"/>
        </a:p>
      </dgm:t>
    </dgm:pt>
    <dgm:pt modelId="{BFB01B7A-A5D5-4E1C-80AA-1B1809356F11}">
      <dgm:prSet custT="1"/>
      <dgm:spPr/>
      <dgm:t>
        <a:bodyPr/>
        <a:lstStyle/>
        <a:p>
          <a:endParaRPr lang="ru-RU" sz="1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5CDFBE8-7D93-4116-BCD2-8CA424C5C2F2}" type="parTrans" cxnId="{E599C8B3-1815-4CC1-B8A8-F8B89DFF444B}">
      <dgm:prSet/>
      <dgm:spPr/>
      <dgm:t>
        <a:bodyPr/>
        <a:lstStyle/>
        <a:p>
          <a:endParaRPr lang="ru-RU"/>
        </a:p>
      </dgm:t>
    </dgm:pt>
    <dgm:pt modelId="{266A006F-DF86-4D7B-87D6-08A672A2C327}" type="sibTrans" cxnId="{E599C8B3-1815-4CC1-B8A8-F8B89DFF444B}">
      <dgm:prSet/>
      <dgm:spPr/>
      <dgm:t>
        <a:bodyPr/>
        <a:lstStyle/>
        <a:p>
          <a:endParaRPr lang="ru-RU"/>
        </a:p>
      </dgm:t>
    </dgm:pt>
    <dgm:pt modelId="{DFF83219-8498-48C8-89F4-3CBC8E7C9B85}" type="pres">
      <dgm:prSet presAssocID="{A870EBED-B61A-4B41-A4F7-EA9855CC29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E5EA20-7ECF-44B8-BB9A-0CCA5146155B}" type="pres">
      <dgm:prSet presAssocID="{B14B2339-7649-4DF7-8C94-28813E99FB62}" presName="composite" presStyleCnt="0"/>
      <dgm:spPr/>
    </dgm:pt>
    <dgm:pt modelId="{BE6EFDA9-B48F-4003-A9C4-F8B5A3AADAC6}" type="pres">
      <dgm:prSet presAssocID="{B14B2339-7649-4DF7-8C94-28813E99FB6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67044-09E6-4D79-8BAF-8FDCE2676680}" type="pres">
      <dgm:prSet presAssocID="{B14B2339-7649-4DF7-8C94-28813E99FB6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5F0CF-FD15-4D14-B691-070C4EEE20B0}" type="pres">
      <dgm:prSet presAssocID="{795F8C76-43F4-476E-8826-0A587AB93F0E}" presName="space" presStyleCnt="0"/>
      <dgm:spPr/>
    </dgm:pt>
    <dgm:pt modelId="{FB2E24B6-FFF6-44B5-AFBF-582767658EAB}" type="pres">
      <dgm:prSet presAssocID="{6EC619C2-AFA4-437D-B33E-A7D1F83F2DA4}" presName="composite" presStyleCnt="0"/>
      <dgm:spPr/>
    </dgm:pt>
    <dgm:pt modelId="{9281F8B9-2D74-43D8-B2A1-46D48D4F2C97}" type="pres">
      <dgm:prSet presAssocID="{6EC619C2-AFA4-437D-B33E-A7D1F83F2DA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49227-ABA8-4EBD-860F-076CDD420A2A}" type="pres">
      <dgm:prSet presAssocID="{6EC619C2-AFA4-437D-B33E-A7D1F83F2DA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83E30-BD5D-4982-934C-9143FE0DD436}" type="pres">
      <dgm:prSet presAssocID="{B60F4E85-EC06-41D5-A7DE-8AD9BDDC28E1}" presName="space" presStyleCnt="0"/>
      <dgm:spPr/>
    </dgm:pt>
    <dgm:pt modelId="{887A5830-44D9-46A4-968A-76866AC294E3}" type="pres">
      <dgm:prSet presAssocID="{442DD327-5FDC-4B84-A507-77A2EBCD658A}" presName="composite" presStyleCnt="0"/>
      <dgm:spPr/>
    </dgm:pt>
    <dgm:pt modelId="{17000775-DF8A-4CDB-9E68-502D47B77723}" type="pres">
      <dgm:prSet presAssocID="{442DD327-5FDC-4B84-A507-77A2EBCD658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47C0E-D907-491E-9860-D1F2FAA26FA1}" type="pres">
      <dgm:prSet presAssocID="{442DD327-5FDC-4B84-A507-77A2EBCD658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C52C99-23DC-4479-B472-AC1D2C3F123E}" srcId="{A870EBED-B61A-4B41-A4F7-EA9855CC2978}" destId="{6EC619C2-AFA4-437D-B33E-A7D1F83F2DA4}" srcOrd="1" destOrd="0" parTransId="{FDA01444-A82C-4ABB-BF4C-E3B8146E5C52}" sibTransId="{B60F4E85-EC06-41D5-A7DE-8AD9BDDC28E1}"/>
    <dgm:cxn modelId="{883F19AF-F445-4A9F-9035-F542693BED59}" type="presOf" srcId="{B29F1DC3-CD8F-4556-A3A1-3529E30B630A}" destId="{0B547C0E-D907-491E-9860-D1F2FAA26FA1}" srcOrd="0" destOrd="0" presId="urn:microsoft.com/office/officeart/2005/8/layout/hList1"/>
    <dgm:cxn modelId="{E8B8E24C-AA30-4D31-8649-02DC93BA6D01}" type="presOf" srcId="{BC4BE603-F9F5-4155-BCEF-00A2D35E32D9}" destId="{CE967044-09E6-4D79-8BAF-8FDCE2676680}" srcOrd="0" destOrd="0" presId="urn:microsoft.com/office/officeart/2005/8/layout/hList1"/>
    <dgm:cxn modelId="{BF0C2871-816A-4DA3-86B9-E72CA5845448}" srcId="{B14B2339-7649-4DF7-8C94-28813E99FB62}" destId="{BC4BE603-F9F5-4155-BCEF-00A2D35E32D9}" srcOrd="0" destOrd="0" parTransId="{92E2A76C-0BFF-4AE8-B478-3F6D88DEB312}" sibTransId="{0251D681-F684-4206-86E6-754B2600824A}"/>
    <dgm:cxn modelId="{BC7866C3-C38E-49A2-A02F-F03D2C1E7721}" srcId="{442DD327-5FDC-4B84-A507-77A2EBCD658A}" destId="{93CB3FEC-EBFC-43E0-93FE-7DAE084AF33A}" srcOrd="6" destOrd="0" parTransId="{4E415BC0-F79F-4CE9-8A1A-137B15F00C22}" sibTransId="{2190BA39-94C0-45D4-826D-D8C1E63B1FF7}"/>
    <dgm:cxn modelId="{A25358B7-212E-4961-9EE6-7C50E070804F}" type="presOf" srcId="{442DD327-5FDC-4B84-A507-77A2EBCD658A}" destId="{17000775-DF8A-4CDB-9E68-502D47B77723}" srcOrd="0" destOrd="0" presId="urn:microsoft.com/office/officeart/2005/8/layout/hList1"/>
    <dgm:cxn modelId="{B4A2A1E9-A855-45A4-AE60-865E06AE369B}" srcId="{A870EBED-B61A-4B41-A4F7-EA9855CC2978}" destId="{B14B2339-7649-4DF7-8C94-28813E99FB62}" srcOrd="0" destOrd="0" parTransId="{72D463E2-AC80-4706-938D-54B73DA87B1C}" sibTransId="{795F8C76-43F4-476E-8826-0A587AB93F0E}"/>
    <dgm:cxn modelId="{DA51F0E0-CAF3-4F5E-847A-697A84E2F404}" srcId="{442DD327-5FDC-4B84-A507-77A2EBCD658A}" destId="{36629093-32E4-4013-B556-0B1C381630A2}" srcOrd="1" destOrd="0" parTransId="{9F56869B-2E47-44FE-9923-2C3EEC3D5A90}" sibTransId="{97467063-D1DB-409E-9D9B-F961DA225A4C}"/>
    <dgm:cxn modelId="{912E0835-A922-4848-BCF1-353BFC6582E6}" type="presOf" srcId="{E7B197D7-44C7-4501-8581-7969EC308202}" destId="{8FF49227-ABA8-4EBD-860F-076CDD420A2A}" srcOrd="0" destOrd="3" presId="urn:microsoft.com/office/officeart/2005/8/layout/hList1"/>
    <dgm:cxn modelId="{8B6AC3C3-1186-4B73-ADCC-164E268E9BC8}" type="presOf" srcId="{5E05CE4D-612E-4A96-90A8-543D34D974C2}" destId="{0B547C0E-D907-491E-9860-D1F2FAA26FA1}" srcOrd="0" destOrd="5" presId="urn:microsoft.com/office/officeart/2005/8/layout/hList1"/>
    <dgm:cxn modelId="{34A488AF-6F16-45A0-B986-193547CDAC26}" type="presOf" srcId="{F553A297-F33D-4BDF-909E-CC2E2330E264}" destId="{0B547C0E-D907-491E-9860-D1F2FAA26FA1}" srcOrd="0" destOrd="3" presId="urn:microsoft.com/office/officeart/2005/8/layout/hList1"/>
    <dgm:cxn modelId="{37AB1B01-684F-4B8F-A3CE-33F1E3761E63}" srcId="{6EC619C2-AFA4-437D-B33E-A7D1F83F2DA4}" destId="{FD5CDF44-A09A-43C8-83EB-4C2AD8F3D2B1}" srcOrd="2" destOrd="0" parTransId="{107909E6-5AE4-4A55-AD72-40BBE591640C}" sibTransId="{725C719A-F26D-4CE1-ABB3-214F6B53D150}"/>
    <dgm:cxn modelId="{46C7EC26-5BF8-46BB-9BB3-EA5A425754A1}" type="presOf" srcId="{BE79820C-FAFA-4B6D-9792-69E6A0155891}" destId="{CE967044-09E6-4D79-8BAF-8FDCE2676680}" srcOrd="0" destOrd="6" presId="urn:microsoft.com/office/officeart/2005/8/layout/hList1"/>
    <dgm:cxn modelId="{83DEE1E3-3ABF-4888-BE0F-587EAB366F01}" type="presOf" srcId="{2AC011B6-E9C8-4BAA-A873-4019146FF31C}" destId="{CE967044-09E6-4D79-8BAF-8FDCE2676680}" srcOrd="0" destOrd="5" presId="urn:microsoft.com/office/officeart/2005/8/layout/hList1"/>
    <dgm:cxn modelId="{CC1A5420-0766-4F49-BED0-21E33A943874}" srcId="{6EC619C2-AFA4-437D-B33E-A7D1F83F2DA4}" destId="{B28A9503-29CF-4A0C-B837-54EE3E2054CA}" srcOrd="6" destOrd="0" parTransId="{BCA7378C-E36A-4F8C-BBE3-10B248ACE406}" sibTransId="{1ABDBDCF-EC9D-4566-B024-92E936B17090}"/>
    <dgm:cxn modelId="{5F8708B4-0F68-4807-A758-69F78D2F2E29}" type="presOf" srcId="{DE84E9A6-4DE1-4AA2-9D6D-28E5E7064FFA}" destId="{0B547C0E-D907-491E-9860-D1F2FAA26FA1}" srcOrd="0" destOrd="2" presId="urn:microsoft.com/office/officeart/2005/8/layout/hList1"/>
    <dgm:cxn modelId="{42C81953-6247-4B3C-83CE-321872E99EE5}" srcId="{6EC619C2-AFA4-437D-B33E-A7D1F83F2DA4}" destId="{B24088DE-89AF-413F-9D6E-BD120484ADA2}" srcOrd="4" destOrd="0" parTransId="{349180D7-C018-406F-92DD-31D6116FC1BD}" sibTransId="{BD009193-6D07-4CAC-BE24-B42B1352362C}"/>
    <dgm:cxn modelId="{59029B85-1E6C-410E-80B0-947562E56C21}" srcId="{A870EBED-B61A-4B41-A4F7-EA9855CC2978}" destId="{442DD327-5FDC-4B84-A507-77A2EBCD658A}" srcOrd="2" destOrd="0" parTransId="{F28E674B-677B-4A62-B11F-EBD232B3CD6B}" sibTransId="{BEFDFE97-17CA-40E8-96F3-B877B572ACA8}"/>
    <dgm:cxn modelId="{EA6B1E82-EA9D-4326-9F06-2576A303B397}" type="presOf" srcId="{481DAEBB-BBE5-47AE-9662-F3A20BD5089C}" destId="{CE967044-09E6-4D79-8BAF-8FDCE2676680}" srcOrd="0" destOrd="2" presId="urn:microsoft.com/office/officeart/2005/8/layout/hList1"/>
    <dgm:cxn modelId="{947B56DF-260E-4B6B-BC71-4E82B892EA5C}" srcId="{6EC619C2-AFA4-437D-B33E-A7D1F83F2DA4}" destId="{7A01F0A2-C7C5-46AC-890B-5E4C8F4892AF}" srcOrd="1" destOrd="0" parTransId="{5717BF88-B620-4159-B6A3-D9716A3A9588}" sibTransId="{C48BB038-CCA3-49F0-9E39-C40F9BFE1701}"/>
    <dgm:cxn modelId="{041FC7CA-1F57-46DC-8BF9-3BB35D96A977}" srcId="{B14B2339-7649-4DF7-8C94-28813E99FB62}" destId="{481DAEBB-BBE5-47AE-9662-F3A20BD5089C}" srcOrd="2" destOrd="0" parTransId="{2EFF6425-FAD1-4E3C-B567-CB6E097879B4}" sibTransId="{1B462B55-4276-46D7-B43F-047571F2D6A9}"/>
    <dgm:cxn modelId="{B988E982-7DEF-491A-A3D9-BD33661ACECE}" srcId="{B14B2339-7649-4DF7-8C94-28813E99FB62}" destId="{3F56B2A9-62C8-4085-8600-B9E87882E098}" srcOrd="1" destOrd="0" parTransId="{DD2AC80A-ED24-4973-B016-003F2C2BFECE}" sibTransId="{50D36B5A-0B0B-430D-8880-880D507D8CD7}"/>
    <dgm:cxn modelId="{F708AF2B-5FB2-4093-A1AD-2EEE39D6E3BF}" srcId="{6EC619C2-AFA4-437D-B33E-A7D1F83F2DA4}" destId="{AF6EA571-6F1B-4421-8ABF-CF33C689B9DB}" srcOrd="8" destOrd="0" parTransId="{D2D92F67-91DF-415B-8020-0AD3DC22F7E6}" sibTransId="{5D67C3A2-8C32-4C3F-A5E5-C376E3E5C1E5}"/>
    <dgm:cxn modelId="{F3CFFFB1-0FA2-4993-90A9-32EB58652F1E}" srcId="{442DD327-5FDC-4B84-A507-77A2EBCD658A}" destId="{5E05CE4D-612E-4A96-90A8-543D34D974C2}" srcOrd="5" destOrd="0" parTransId="{9980C1E7-E1CA-40EF-9664-71268CB72652}" sibTransId="{C56FF4DF-B9B2-4E45-9A01-47076785DD42}"/>
    <dgm:cxn modelId="{16E20D76-CB0E-40ED-9718-66FA90E3B038}" srcId="{B14B2339-7649-4DF7-8C94-28813E99FB62}" destId="{C3395051-66D4-457F-9D15-CA893BD0A3BC}" srcOrd="8" destOrd="0" parTransId="{8011E08F-967C-4A9D-9881-E88BB30009E7}" sibTransId="{1ED2C34D-E768-45A3-9C87-4BCA69DF0A5F}"/>
    <dgm:cxn modelId="{87C55B67-BDE0-44BF-A818-6B9042FD648D}" type="presOf" srcId="{3F56B2A9-62C8-4085-8600-B9E87882E098}" destId="{CE967044-09E6-4D79-8BAF-8FDCE2676680}" srcOrd="0" destOrd="1" presId="urn:microsoft.com/office/officeart/2005/8/layout/hList1"/>
    <dgm:cxn modelId="{8524E20F-24FA-4081-BA9C-7E6167D5282A}" srcId="{442DD327-5FDC-4B84-A507-77A2EBCD658A}" destId="{DE84E9A6-4DE1-4AA2-9D6D-28E5E7064FFA}" srcOrd="2" destOrd="0" parTransId="{9CF8F20D-5803-4577-9D22-56D7F17B9025}" sibTransId="{31158F19-CC46-41FC-88B4-EF4E520A01B8}"/>
    <dgm:cxn modelId="{4C82845C-4445-4B97-9FC0-469719413FE9}" srcId="{442DD327-5FDC-4B84-A507-77A2EBCD658A}" destId="{11FDF9C2-2A2D-430A-9E3D-0FE5DA69FA01}" srcOrd="4" destOrd="0" parTransId="{441A5147-690B-41E6-A834-73987F32512A}" sibTransId="{08A60905-F937-4A26-B406-D5A9AD387DE7}"/>
    <dgm:cxn modelId="{62248798-A7E0-40EE-8448-36A8954FB4F4}" type="presOf" srcId="{B14B2339-7649-4DF7-8C94-28813E99FB62}" destId="{BE6EFDA9-B48F-4003-A9C4-F8B5A3AADAC6}" srcOrd="0" destOrd="0" presId="urn:microsoft.com/office/officeart/2005/8/layout/hList1"/>
    <dgm:cxn modelId="{682363B1-0B6E-4669-BE0C-8057B184928B}" type="presOf" srcId="{AF6EA571-6F1B-4421-8ABF-CF33C689B9DB}" destId="{8FF49227-ABA8-4EBD-860F-076CDD420A2A}" srcOrd="0" destOrd="8" presId="urn:microsoft.com/office/officeart/2005/8/layout/hList1"/>
    <dgm:cxn modelId="{9B3E406A-B585-474C-BAD0-9A73A7A6034A}" type="presOf" srcId="{C3395051-66D4-457F-9D15-CA893BD0A3BC}" destId="{CE967044-09E6-4D79-8BAF-8FDCE2676680}" srcOrd="0" destOrd="8" presId="urn:microsoft.com/office/officeart/2005/8/layout/hList1"/>
    <dgm:cxn modelId="{D2867FE8-1ACC-42F0-ACC8-85A68C3FA266}" srcId="{6EC619C2-AFA4-437D-B33E-A7D1F83F2DA4}" destId="{E7B197D7-44C7-4501-8581-7969EC308202}" srcOrd="3" destOrd="0" parTransId="{57156BBA-D9EB-4893-814F-8D38537B6BF4}" sibTransId="{0A31A6A7-5ECD-487E-A013-FDE7A2DE44C6}"/>
    <dgm:cxn modelId="{B2FF5486-B9F3-4F66-8773-8EF0C24B68D4}" type="presOf" srcId="{BE11DE87-21B0-4E7B-A9F2-5A06F8253170}" destId="{CE967044-09E6-4D79-8BAF-8FDCE2676680}" srcOrd="0" destOrd="4" presId="urn:microsoft.com/office/officeart/2005/8/layout/hList1"/>
    <dgm:cxn modelId="{294358CA-A88F-4974-83C7-4ECA11CB8391}" type="presOf" srcId="{DEDB1D55-5B4A-409F-A7B3-0A7C9ED53EA2}" destId="{0B547C0E-D907-491E-9860-D1F2FAA26FA1}" srcOrd="0" destOrd="7" presId="urn:microsoft.com/office/officeart/2005/8/layout/hList1"/>
    <dgm:cxn modelId="{C5C7F074-2B41-4F6C-82E8-0586FCCF022F}" type="presOf" srcId="{36629093-32E4-4013-B556-0B1C381630A2}" destId="{0B547C0E-D907-491E-9860-D1F2FAA26FA1}" srcOrd="0" destOrd="1" presId="urn:microsoft.com/office/officeart/2005/8/layout/hList1"/>
    <dgm:cxn modelId="{09FB4987-B71D-475C-877A-C96383055C18}" srcId="{B14B2339-7649-4DF7-8C94-28813E99FB62}" destId="{BE11DE87-21B0-4E7B-A9F2-5A06F8253170}" srcOrd="4" destOrd="0" parTransId="{55635266-0471-424E-AB0B-22CD4F9E6552}" sibTransId="{12C95B2F-01DE-42B6-A86C-258CA13A7A3A}"/>
    <dgm:cxn modelId="{BF993982-BD00-424C-B162-9A160C1B1330}" type="presOf" srcId="{6EC619C2-AFA4-437D-B33E-A7D1F83F2DA4}" destId="{9281F8B9-2D74-43D8-B2A1-46D48D4F2C97}" srcOrd="0" destOrd="0" presId="urn:microsoft.com/office/officeart/2005/8/layout/hList1"/>
    <dgm:cxn modelId="{58AE9605-F12F-4350-8CEC-D03008ED34FE}" srcId="{442DD327-5FDC-4B84-A507-77A2EBCD658A}" destId="{B29F1DC3-CD8F-4556-A3A1-3529E30B630A}" srcOrd="0" destOrd="0" parTransId="{2888312C-D991-49D3-B700-45833C011AE0}" sibTransId="{22E08B7B-7DF1-43DE-ACCA-3009437EA00F}"/>
    <dgm:cxn modelId="{FCBE4AB5-7FF6-43AF-9156-223421D41AA8}" srcId="{B14B2339-7649-4DF7-8C94-28813E99FB62}" destId="{2AC011B6-E9C8-4BAA-A873-4019146FF31C}" srcOrd="5" destOrd="0" parTransId="{F1CEAE57-A4AB-4F5E-BCDF-F376176F288A}" sibTransId="{04C79463-E89C-4A95-ADB8-76B312C33E77}"/>
    <dgm:cxn modelId="{015D05D2-050C-454B-84CF-DAA1FE64E6E2}" type="presOf" srcId="{7A01F0A2-C7C5-46AC-890B-5E4C8F4892AF}" destId="{8FF49227-ABA8-4EBD-860F-076CDD420A2A}" srcOrd="0" destOrd="1" presId="urn:microsoft.com/office/officeart/2005/8/layout/hList1"/>
    <dgm:cxn modelId="{2B68241E-EB11-4AF8-86FB-52F472E54A0F}" type="presOf" srcId="{11FDF9C2-2A2D-430A-9E3D-0FE5DA69FA01}" destId="{0B547C0E-D907-491E-9860-D1F2FAA26FA1}" srcOrd="0" destOrd="4" presId="urn:microsoft.com/office/officeart/2005/8/layout/hList1"/>
    <dgm:cxn modelId="{5A66EEB6-1A6D-4221-BECC-AE387065A982}" srcId="{B14B2339-7649-4DF7-8C94-28813E99FB62}" destId="{0EA639AF-8BBF-4588-A666-8509AE19508A}" srcOrd="3" destOrd="0" parTransId="{C7BBE732-7AE8-4F55-A936-429F497334EC}" sibTransId="{9FA55FB2-4CF0-4FF6-BCDE-7F715EE48387}"/>
    <dgm:cxn modelId="{4BB19880-793C-416B-84BC-6D7764A549E2}" type="presOf" srcId="{F0B02A62-B461-42B1-87AA-3CC02728138B}" destId="{8FF49227-ABA8-4EBD-860F-076CDD420A2A}" srcOrd="0" destOrd="9" presId="urn:microsoft.com/office/officeart/2005/8/layout/hList1"/>
    <dgm:cxn modelId="{08389A5E-4C1E-41A9-8693-7BE0BB4D3842}" type="presOf" srcId="{A870EBED-B61A-4B41-A4F7-EA9855CC2978}" destId="{DFF83219-8498-48C8-89F4-3CBC8E7C9B85}" srcOrd="0" destOrd="0" presId="urn:microsoft.com/office/officeart/2005/8/layout/hList1"/>
    <dgm:cxn modelId="{8F724579-BD6B-4944-9692-7E115EB9CAA5}" type="presOf" srcId="{93CB3FEC-EBFC-43E0-93FE-7DAE084AF33A}" destId="{0B547C0E-D907-491E-9860-D1F2FAA26FA1}" srcOrd="0" destOrd="6" presId="urn:microsoft.com/office/officeart/2005/8/layout/hList1"/>
    <dgm:cxn modelId="{9CC3B13E-FB86-4B43-B82D-AAFD4615A3F2}" srcId="{6EC619C2-AFA4-437D-B33E-A7D1F83F2DA4}" destId="{DFC24FB8-D262-4316-A52A-794C7EDA1CB0}" srcOrd="7" destOrd="0" parTransId="{D24C405C-36E2-44F2-A3E6-75B32EAF72CE}" sibTransId="{9FEC5813-69C6-47A1-ACFC-A2F279A7DFF0}"/>
    <dgm:cxn modelId="{F09E8C83-9970-481E-B55D-42EB654EF795}" srcId="{B14B2339-7649-4DF7-8C94-28813E99FB62}" destId="{BE79820C-FAFA-4B6D-9792-69E6A0155891}" srcOrd="6" destOrd="0" parTransId="{90813AF4-C005-4CC5-8FFA-DC372F89EC37}" sibTransId="{D7DA55DB-3C38-447B-B368-C2A9296EE1BC}"/>
    <dgm:cxn modelId="{A3B1798C-3743-4662-AE80-15AA53FB64F6}" type="presOf" srcId="{0EA639AF-8BBF-4588-A666-8509AE19508A}" destId="{CE967044-09E6-4D79-8BAF-8FDCE2676680}" srcOrd="0" destOrd="3" presId="urn:microsoft.com/office/officeart/2005/8/layout/hList1"/>
    <dgm:cxn modelId="{FFCA39FF-DE82-45B0-9E69-0CB051B67D75}" srcId="{442DD327-5FDC-4B84-A507-77A2EBCD658A}" destId="{DEDB1D55-5B4A-409F-A7B3-0A7C9ED53EA2}" srcOrd="7" destOrd="0" parTransId="{C318B146-C9EB-4E8B-B24B-79499BCADA06}" sibTransId="{903FD0A2-9D5C-403F-A77E-0D5BCA5D7224}"/>
    <dgm:cxn modelId="{AE749A79-7D69-44C3-A41B-376F3130E1BE}" type="presOf" srcId="{B28A9503-29CF-4A0C-B837-54EE3E2054CA}" destId="{8FF49227-ABA8-4EBD-860F-076CDD420A2A}" srcOrd="0" destOrd="6" presId="urn:microsoft.com/office/officeart/2005/8/layout/hList1"/>
    <dgm:cxn modelId="{5E199748-1576-4245-B43E-DD4E1646A2E5}" type="presOf" srcId="{FD5CDF44-A09A-43C8-83EB-4C2AD8F3D2B1}" destId="{8FF49227-ABA8-4EBD-860F-076CDD420A2A}" srcOrd="0" destOrd="2" presId="urn:microsoft.com/office/officeart/2005/8/layout/hList1"/>
    <dgm:cxn modelId="{80501999-1AAE-46CE-827F-FD66AE9289FF}" srcId="{442DD327-5FDC-4B84-A507-77A2EBCD658A}" destId="{F553A297-F33D-4BDF-909E-CC2E2330E264}" srcOrd="3" destOrd="0" parTransId="{1CBAE559-0F89-49B0-A918-48435A265B16}" sibTransId="{C5D3C7C2-5BDF-4A25-A7EA-8B85FD7F8967}"/>
    <dgm:cxn modelId="{C8F63CD7-9360-46FE-B533-51938E70F0BB}" type="presOf" srcId="{A7DD08A3-2CC4-4B3D-9216-2A4D77444F8D}" destId="{CE967044-09E6-4D79-8BAF-8FDCE2676680}" srcOrd="0" destOrd="7" presId="urn:microsoft.com/office/officeart/2005/8/layout/hList1"/>
    <dgm:cxn modelId="{E8BEB6EB-CBC0-49AE-9632-F62D7767B067}" type="presOf" srcId="{B24088DE-89AF-413F-9D6E-BD120484ADA2}" destId="{8FF49227-ABA8-4EBD-860F-076CDD420A2A}" srcOrd="0" destOrd="4" presId="urn:microsoft.com/office/officeart/2005/8/layout/hList1"/>
    <dgm:cxn modelId="{ACE9E2B4-89F5-46D6-B7BF-C5C1545B2230}" type="presOf" srcId="{475EBCF5-3F2B-4273-82B2-F1DEDA1CA796}" destId="{8FF49227-ABA8-4EBD-860F-076CDD420A2A}" srcOrd="0" destOrd="0" presId="urn:microsoft.com/office/officeart/2005/8/layout/hList1"/>
    <dgm:cxn modelId="{BEDF24E2-C7B1-406F-B890-4E8C4C9124D1}" srcId="{B14B2339-7649-4DF7-8C94-28813E99FB62}" destId="{A7DD08A3-2CC4-4B3D-9216-2A4D77444F8D}" srcOrd="7" destOrd="0" parTransId="{7A46C059-35BB-4095-BFB5-FE890C93A131}" sibTransId="{D160B974-969E-4894-A894-1B67715F0805}"/>
    <dgm:cxn modelId="{60818034-B119-4A77-B270-33E18F91925C}" type="presOf" srcId="{DFC24FB8-D262-4316-A52A-794C7EDA1CB0}" destId="{8FF49227-ABA8-4EBD-860F-076CDD420A2A}" srcOrd="0" destOrd="7" presId="urn:microsoft.com/office/officeart/2005/8/layout/hList1"/>
    <dgm:cxn modelId="{4AC7922D-2FE4-4517-AAEB-FEC2031D5F71}" srcId="{6EC619C2-AFA4-437D-B33E-A7D1F83F2DA4}" destId="{F0B02A62-B461-42B1-87AA-3CC02728138B}" srcOrd="9" destOrd="0" parTransId="{59C30584-9E66-4D65-9EC8-2421D0BAA623}" sibTransId="{7EB0985B-5874-4D3A-92AA-D684120D21BF}"/>
    <dgm:cxn modelId="{672CDF75-3F14-4CFE-B45A-D5481F5D291B}" srcId="{6EC619C2-AFA4-437D-B33E-A7D1F83F2DA4}" destId="{475EBCF5-3F2B-4273-82B2-F1DEDA1CA796}" srcOrd="0" destOrd="0" parTransId="{C0B12C99-0A72-43E4-9A61-D1D478F610F4}" sibTransId="{593E3B8D-1B10-4856-A323-B2E6890731BD}"/>
    <dgm:cxn modelId="{E599C8B3-1815-4CC1-B8A8-F8B89DFF444B}" srcId="{6EC619C2-AFA4-437D-B33E-A7D1F83F2DA4}" destId="{BFB01B7A-A5D5-4E1C-80AA-1B1809356F11}" srcOrd="5" destOrd="0" parTransId="{C5CDFBE8-7D93-4116-BCD2-8CA424C5C2F2}" sibTransId="{266A006F-DF86-4D7B-87D6-08A672A2C327}"/>
    <dgm:cxn modelId="{81988E58-868A-4EE9-B4F2-99774E8B9AEC}" type="presOf" srcId="{BFB01B7A-A5D5-4E1C-80AA-1B1809356F11}" destId="{8FF49227-ABA8-4EBD-860F-076CDD420A2A}" srcOrd="0" destOrd="5" presId="urn:microsoft.com/office/officeart/2005/8/layout/hList1"/>
    <dgm:cxn modelId="{A6520DA7-DEDE-4E9A-88F8-7AFD900FA49D}" type="presParOf" srcId="{DFF83219-8498-48C8-89F4-3CBC8E7C9B85}" destId="{04E5EA20-7ECF-44B8-BB9A-0CCA5146155B}" srcOrd="0" destOrd="0" presId="urn:microsoft.com/office/officeart/2005/8/layout/hList1"/>
    <dgm:cxn modelId="{D5531E1A-CF0A-4129-851C-B51FC3E368A9}" type="presParOf" srcId="{04E5EA20-7ECF-44B8-BB9A-0CCA5146155B}" destId="{BE6EFDA9-B48F-4003-A9C4-F8B5A3AADAC6}" srcOrd="0" destOrd="0" presId="urn:microsoft.com/office/officeart/2005/8/layout/hList1"/>
    <dgm:cxn modelId="{EEDB5DE9-C884-4A0B-8439-D904DA64A921}" type="presParOf" srcId="{04E5EA20-7ECF-44B8-BB9A-0CCA5146155B}" destId="{CE967044-09E6-4D79-8BAF-8FDCE2676680}" srcOrd="1" destOrd="0" presId="urn:microsoft.com/office/officeart/2005/8/layout/hList1"/>
    <dgm:cxn modelId="{281A8E80-A6D0-40B4-B175-FA85F836669C}" type="presParOf" srcId="{DFF83219-8498-48C8-89F4-3CBC8E7C9B85}" destId="{D9D5F0CF-FD15-4D14-B691-070C4EEE20B0}" srcOrd="1" destOrd="0" presId="urn:microsoft.com/office/officeart/2005/8/layout/hList1"/>
    <dgm:cxn modelId="{8AF49228-FB4C-4FC5-918F-23F6571BB158}" type="presParOf" srcId="{DFF83219-8498-48C8-89F4-3CBC8E7C9B85}" destId="{FB2E24B6-FFF6-44B5-AFBF-582767658EAB}" srcOrd="2" destOrd="0" presId="urn:microsoft.com/office/officeart/2005/8/layout/hList1"/>
    <dgm:cxn modelId="{52DC5127-A146-46AB-BB94-3FF89E70D8CF}" type="presParOf" srcId="{FB2E24B6-FFF6-44B5-AFBF-582767658EAB}" destId="{9281F8B9-2D74-43D8-B2A1-46D48D4F2C97}" srcOrd="0" destOrd="0" presId="urn:microsoft.com/office/officeart/2005/8/layout/hList1"/>
    <dgm:cxn modelId="{3CBD1303-5931-432C-B0E1-5A6D256BEECF}" type="presParOf" srcId="{FB2E24B6-FFF6-44B5-AFBF-582767658EAB}" destId="{8FF49227-ABA8-4EBD-860F-076CDD420A2A}" srcOrd="1" destOrd="0" presId="urn:microsoft.com/office/officeart/2005/8/layout/hList1"/>
    <dgm:cxn modelId="{D7E61AF3-C7EA-49D8-866D-985994F8E1C4}" type="presParOf" srcId="{DFF83219-8498-48C8-89F4-3CBC8E7C9B85}" destId="{DCF83E30-BD5D-4982-934C-9143FE0DD436}" srcOrd="3" destOrd="0" presId="urn:microsoft.com/office/officeart/2005/8/layout/hList1"/>
    <dgm:cxn modelId="{B9F0D8A6-52C7-46BC-BB05-52484B5447DE}" type="presParOf" srcId="{DFF83219-8498-48C8-89F4-3CBC8E7C9B85}" destId="{887A5830-44D9-46A4-968A-76866AC294E3}" srcOrd="4" destOrd="0" presId="urn:microsoft.com/office/officeart/2005/8/layout/hList1"/>
    <dgm:cxn modelId="{B8C67891-96BB-4C47-90C7-2755FA60C8AA}" type="presParOf" srcId="{887A5830-44D9-46A4-968A-76866AC294E3}" destId="{17000775-DF8A-4CDB-9E68-502D47B77723}" srcOrd="0" destOrd="0" presId="urn:microsoft.com/office/officeart/2005/8/layout/hList1"/>
    <dgm:cxn modelId="{96C3B0DA-A8F2-4974-9B86-D6C7C7866AAF}" type="presParOf" srcId="{887A5830-44D9-46A4-968A-76866AC294E3}" destId="{0B547C0E-D907-491E-9860-D1F2FAA26F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323C-FC2F-5E4B-B54B-FDB4691A98CA}">
      <dsp:nvSpPr>
        <dsp:cNvPr id="0" name=""/>
        <dsp:cNvSpPr/>
      </dsp:nvSpPr>
      <dsp:spPr>
        <a:xfrm>
          <a:off x="3642035" y="0"/>
          <a:ext cx="1821017" cy="1083733"/>
        </a:xfrm>
        <a:prstGeom prst="trapezoid">
          <a:avLst>
            <a:gd name="adj" fmla="val 84016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latin typeface="Arial" pitchFamily="34" charset="0"/>
              <a:cs typeface="Arial" pitchFamily="34" charset="0"/>
            </a:rPr>
            <a:t>Минфин </a:t>
          </a:r>
        </a:p>
      </dsp:txBody>
      <dsp:txXfrm>
        <a:off x="3642035" y="0"/>
        <a:ext cx="1821017" cy="1083733"/>
      </dsp:txXfrm>
    </dsp:sp>
    <dsp:sp modelId="{031C455F-6B81-6146-9743-438F35F498DB}">
      <dsp:nvSpPr>
        <dsp:cNvPr id="0" name=""/>
        <dsp:cNvSpPr/>
      </dsp:nvSpPr>
      <dsp:spPr>
        <a:xfrm>
          <a:off x="2731526" y="1083733"/>
          <a:ext cx="3642035" cy="1083733"/>
        </a:xfrm>
        <a:prstGeom prst="trapezoid">
          <a:avLst>
            <a:gd name="adj" fmla="val 84016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latin typeface="Arial" pitchFamily="34" charset="0"/>
              <a:cs typeface="Arial" pitchFamily="34" charset="0"/>
            </a:rPr>
            <a:t>Проектный центр</a:t>
          </a:r>
        </a:p>
      </dsp:txBody>
      <dsp:txXfrm>
        <a:off x="3368882" y="1083733"/>
        <a:ext cx="2367323" cy="1083733"/>
      </dsp:txXfrm>
    </dsp:sp>
    <dsp:sp modelId="{F0C59B2E-C4BB-E749-A7DA-CF781DC2A563}">
      <dsp:nvSpPr>
        <dsp:cNvPr id="0" name=""/>
        <dsp:cNvSpPr/>
      </dsp:nvSpPr>
      <dsp:spPr>
        <a:xfrm>
          <a:off x="1821017" y="2167466"/>
          <a:ext cx="5463053" cy="1083733"/>
        </a:xfrm>
        <a:prstGeom prst="trapezoid">
          <a:avLst>
            <a:gd name="adj" fmla="val 84016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latin typeface="Arial" pitchFamily="34" charset="0"/>
              <a:cs typeface="Arial" pitchFamily="34" charset="0"/>
            </a:rPr>
            <a:t>Администрация МО</a:t>
          </a:r>
        </a:p>
      </dsp:txBody>
      <dsp:txXfrm>
        <a:off x="2777052" y="2167466"/>
        <a:ext cx="3550984" cy="1083733"/>
      </dsp:txXfrm>
    </dsp:sp>
    <dsp:sp modelId="{9A132194-9731-F146-94A8-75CB149B4415}">
      <dsp:nvSpPr>
        <dsp:cNvPr id="0" name=""/>
        <dsp:cNvSpPr/>
      </dsp:nvSpPr>
      <dsp:spPr>
        <a:xfrm>
          <a:off x="910508" y="3251200"/>
          <a:ext cx="7284071" cy="1083733"/>
        </a:xfrm>
        <a:prstGeom prst="trapezoid">
          <a:avLst>
            <a:gd name="adj" fmla="val 84016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latin typeface="Arial" pitchFamily="34" charset="0"/>
              <a:cs typeface="Arial" pitchFamily="34" charset="0"/>
            </a:rPr>
            <a:t>Куратор в МО</a:t>
          </a:r>
        </a:p>
      </dsp:txBody>
      <dsp:txXfrm>
        <a:off x="2185221" y="3251200"/>
        <a:ext cx="4734646" cy="1083733"/>
      </dsp:txXfrm>
    </dsp:sp>
    <dsp:sp modelId="{4823B9BB-61B0-C24C-8DD1-196043E0B5D2}">
      <dsp:nvSpPr>
        <dsp:cNvPr id="0" name=""/>
        <dsp:cNvSpPr/>
      </dsp:nvSpPr>
      <dsp:spPr>
        <a:xfrm>
          <a:off x="0" y="4334933"/>
          <a:ext cx="9105089" cy="1083733"/>
        </a:xfrm>
        <a:prstGeom prst="trapezoid">
          <a:avLst>
            <a:gd name="adj" fmla="val 84016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latin typeface="Arial" pitchFamily="34" charset="0"/>
              <a:cs typeface="Arial" pitchFamily="34" charset="0"/>
            </a:rPr>
            <a:t>Инициативная группа</a:t>
          </a:r>
        </a:p>
      </dsp:txBody>
      <dsp:txXfrm>
        <a:off x="1593390" y="4334933"/>
        <a:ext cx="5918307" cy="1083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73F7F-EF12-8A44-B976-7EFFA0A0DFA6}">
      <dsp:nvSpPr>
        <dsp:cNvPr id="0" name=""/>
        <dsp:cNvSpPr/>
      </dsp:nvSpPr>
      <dsp:spPr>
        <a:xfrm>
          <a:off x="134838" y="2042933"/>
          <a:ext cx="4100922" cy="1281538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2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Добряков Виталий Сергеевич</a:t>
          </a:r>
        </a:p>
      </dsp:txBody>
      <dsp:txXfrm>
        <a:off x="134838" y="2042933"/>
        <a:ext cx="4100922" cy="1281538"/>
      </dsp:txXfrm>
    </dsp:sp>
    <dsp:sp modelId="{AE99794A-FA72-F844-8C77-7D2D6AB6F411}">
      <dsp:nvSpPr>
        <dsp:cNvPr id="0" name=""/>
        <dsp:cNvSpPr/>
      </dsp:nvSpPr>
      <dsp:spPr>
        <a:xfrm>
          <a:off x="0" y="1791347"/>
          <a:ext cx="897076" cy="1345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C620B-A956-5540-B61E-DBC6051626AB}">
      <dsp:nvSpPr>
        <dsp:cNvPr id="0" name=""/>
        <dsp:cNvSpPr/>
      </dsp:nvSpPr>
      <dsp:spPr>
        <a:xfrm>
          <a:off x="4698320" y="2029003"/>
          <a:ext cx="4100922" cy="1281538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2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Суходоева Мария Андреевна</a:t>
          </a:r>
        </a:p>
      </dsp:txBody>
      <dsp:txXfrm>
        <a:off x="4698320" y="2029003"/>
        <a:ext cx="4100922" cy="1281538"/>
      </dsp:txXfrm>
    </dsp:sp>
    <dsp:sp modelId="{C39505F8-516F-BD49-BE69-8EA9139CEF56}">
      <dsp:nvSpPr>
        <dsp:cNvPr id="0" name=""/>
        <dsp:cNvSpPr/>
      </dsp:nvSpPr>
      <dsp:spPr>
        <a:xfrm>
          <a:off x="4546804" y="1791347"/>
          <a:ext cx="897076" cy="134561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CC872-7B4C-2B4B-BF84-9F9C241445B7}">
      <dsp:nvSpPr>
        <dsp:cNvPr id="0" name=""/>
        <dsp:cNvSpPr/>
      </dsp:nvSpPr>
      <dsp:spPr>
        <a:xfrm>
          <a:off x="116630" y="3724399"/>
          <a:ext cx="4100922" cy="1281538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2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Седова Мария Константиновна </a:t>
          </a:r>
        </a:p>
      </dsp:txBody>
      <dsp:txXfrm>
        <a:off x="116630" y="3724399"/>
        <a:ext cx="4100922" cy="1281538"/>
      </dsp:txXfrm>
    </dsp:sp>
    <dsp:sp modelId="{5E98AFB3-205A-CD46-BE76-AC7696DA6C68}">
      <dsp:nvSpPr>
        <dsp:cNvPr id="0" name=""/>
        <dsp:cNvSpPr/>
      </dsp:nvSpPr>
      <dsp:spPr>
        <a:xfrm>
          <a:off x="383" y="3433040"/>
          <a:ext cx="897076" cy="1345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0FFC2-2A7E-894E-83E6-EB572ECCE37F}">
      <dsp:nvSpPr>
        <dsp:cNvPr id="0" name=""/>
        <dsp:cNvSpPr/>
      </dsp:nvSpPr>
      <dsp:spPr>
        <a:xfrm>
          <a:off x="4698320" y="3722093"/>
          <a:ext cx="4100922" cy="1281538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2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Arial" pitchFamily="34" charset="0"/>
              <a:cs typeface="Arial" pitchFamily="34" charset="0"/>
            </a:rPr>
            <a:t>Шаронов Илья Алексеевич</a:t>
          </a:r>
        </a:p>
      </dsp:txBody>
      <dsp:txXfrm>
        <a:off x="4698320" y="3722093"/>
        <a:ext cx="4100922" cy="1281538"/>
      </dsp:txXfrm>
    </dsp:sp>
    <dsp:sp modelId="{C0DF0BBA-BE27-2541-BDA4-BA26DFC51942}">
      <dsp:nvSpPr>
        <dsp:cNvPr id="0" name=""/>
        <dsp:cNvSpPr/>
      </dsp:nvSpPr>
      <dsp:spPr>
        <a:xfrm>
          <a:off x="4555909" y="3441141"/>
          <a:ext cx="897076" cy="134561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8000" r="-28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493A7-579C-1A42-BE27-4B1702480229}">
      <dsp:nvSpPr>
        <dsp:cNvPr id="0" name=""/>
        <dsp:cNvSpPr/>
      </dsp:nvSpPr>
      <dsp:spPr>
        <a:xfrm>
          <a:off x="2174748" y="149650"/>
          <a:ext cx="4100922" cy="1281538"/>
        </a:xfrm>
        <a:prstGeom prst="rect">
          <a:avLst/>
        </a:prstGeom>
        <a:solidFill>
          <a:schemeClr val="accent1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02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 err="1">
              <a:latin typeface="Arial" pitchFamily="34" charset="0"/>
              <a:cs typeface="Arial" pitchFamily="34" charset="0"/>
            </a:rPr>
            <a:t>Магсумов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Ильдус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Аглямович</a:t>
          </a:r>
          <a:br>
            <a:rPr lang="ru-RU" sz="2700" kern="1200" dirty="0">
              <a:latin typeface="Arial" pitchFamily="34" charset="0"/>
              <a:cs typeface="Arial" pitchFamily="34" charset="0"/>
            </a:rPr>
          </a:br>
          <a:r>
            <a:rPr lang="ru-RU" sz="2700" kern="1200" dirty="0">
              <a:latin typeface="Arial" pitchFamily="34" charset="0"/>
              <a:cs typeface="Arial" pitchFamily="34" charset="0"/>
            </a:rPr>
            <a:t>(руководитель)</a:t>
          </a:r>
        </a:p>
      </dsp:txBody>
      <dsp:txXfrm>
        <a:off x="2174748" y="149650"/>
        <a:ext cx="4100922" cy="1281538"/>
      </dsp:txXfrm>
    </dsp:sp>
    <dsp:sp modelId="{6F2D096E-F866-8148-BDC3-8CCD770096A5}">
      <dsp:nvSpPr>
        <dsp:cNvPr id="0" name=""/>
        <dsp:cNvSpPr/>
      </dsp:nvSpPr>
      <dsp:spPr>
        <a:xfrm>
          <a:off x="1692489" y="66933"/>
          <a:ext cx="897076" cy="13456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EFDA9-B48F-4003-A9C4-F8B5A3AADAC6}">
      <dsp:nvSpPr>
        <dsp:cNvPr id="0" name=""/>
        <dsp:cNvSpPr/>
      </dsp:nvSpPr>
      <dsp:spPr>
        <a:xfrm>
          <a:off x="3638" y="13117"/>
          <a:ext cx="3547324" cy="1008000"/>
        </a:xfrm>
        <a:prstGeom prst="rect">
          <a:avLst/>
        </a:prstGeom>
        <a:solidFill>
          <a:srgbClr val="0070C0"/>
        </a:solidFill>
        <a:ln w="12700" cap="flat" cmpd="sng" algn="ctr">
          <a:solidFill>
            <a:srgbClr val="2746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 Narrow" panose="020B0606020202030204" pitchFamily="34" charset="0"/>
            </a:rPr>
            <a:t>На этапе проверки протоколов собраний</a:t>
          </a:r>
        </a:p>
      </dsp:txBody>
      <dsp:txXfrm>
        <a:off x="3638" y="13117"/>
        <a:ext cx="3547324" cy="1008000"/>
      </dsp:txXfrm>
    </dsp:sp>
    <dsp:sp modelId="{CE967044-09E6-4D79-8BAF-8FDCE2676680}">
      <dsp:nvSpPr>
        <dsp:cNvPr id="0" name=""/>
        <dsp:cNvSpPr/>
      </dsp:nvSpPr>
      <dsp:spPr>
        <a:xfrm>
          <a:off x="3638" y="1021117"/>
          <a:ext cx="3547324" cy="4323375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  <a:t>Грамотно используйте название «Наша инициатива» 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или частичное наличие отчетных фото и видеоматериалов;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  <a:t>Частичное заполнение и загрузка протоколов;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фото текущего состояния объекта</a:t>
          </a:r>
          <a:b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endParaRPr lang="ru-RU" sz="18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</a:rPr>
            <a:t>Несоответствие количества участников на фотографиях и в протоколах.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500" kern="1200" dirty="0">
            <a:solidFill>
              <a:srgbClr val="FF0000"/>
            </a:solidFill>
            <a:latin typeface="Arial Narrow" panose="020B0606020202030204" pitchFamily="34" charset="0"/>
          </a:endParaRPr>
        </a:p>
      </dsp:txBody>
      <dsp:txXfrm>
        <a:off x="3638" y="1021117"/>
        <a:ext cx="3547324" cy="4323375"/>
      </dsp:txXfrm>
    </dsp:sp>
    <dsp:sp modelId="{9281F8B9-2D74-43D8-B2A1-46D48D4F2C97}">
      <dsp:nvSpPr>
        <dsp:cNvPr id="0" name=""/>
        <dsp:cNvSpPr/>
      </dsp:nvSpPr>
      <dsp:spPr>
        <a:xfrm>
          <a:off x="4047588" y="13117"/>
          <a:ext cx="3547324" cy="1008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 Narrow" panose="020B0606020202030204" pitchFamily="34" charset="0"/>
            </a:rPr>
            <a:t>На этапе проверки электронных заявок</a:t>
          </a:r>
        </a:p>
      </dsp:txBody>
      <dsp:txXfrm>
        <a:off x="4047588" y="13117"/>
        <a:ext cx="3547324" cy="1008000"/>
      </dsp:txXfrm>
    </dsp:sp>
    <dsp:sp modelId="{8FF49227-ABA8-4EBD-860F-076CDD420A2A}">
      <dsp:nvSpPr>
        <dsp:cNvPr id="0" name=""/>
        <dsp:cNvSpPr/>
      </dsp:nvSpPr>
      <dsp:spPr>
        <a:xfrm>
          <a:off x="4047588" y="1021117"/>
          <a:ext cx="3547324" cy="43233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заключения о проверке достоверности сметной стоимости проекта;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Несовпадение суммы и названия проекта в заявке с суммой и названием проекта в сметной документации и заключением о проверке достоверности сметной стоимости;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документов на землю;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err="1">
              <a:solidFill>
                <a:schemeClr val="tx1"/>
              </a:solidFill>
              <a:latin typeface="Arial Narrow" panose="020B0606020202030204" pitchFamily="34" charset="0"/>
            </a:rPr>
            <a:t>Благополучатели</a:t>
          </a: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 завышены;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документов, подтверждающих стоимость трудового вклада.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accent1"/>
            </a:solidFill>
            <a:latin typeface="Arial Narrow" panose="020B0606020202030204" pitchFamily="34" charset="0"/>
          </a:endParaRPr>
        </a:p>
      </dsp:txBody>
      <dsp:txXfrm>
        <a:off x="4047588" y="1021117"/>
        <a:ext cx="3547324" cy="4323375"/>
      </dsp:txXfrm>
    </dsp:sp>
    <dsp:sp modelId="{17000775-DF8A-4CDB-9E68-502D47B77723}">
      <dsp:nvSpPr>
        <dsp:cNvPr id="0" name=""/>
        <dsp:cNvSpPr/>
      </dsp:nvSpPr>
      <dsp:spPr>
        <a:xfrm>
          <a:off x="8091538" y="13117"/>
          <a:ext cx="3547324" cy="1008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 Narrow" panose="020B0606020202030204" pitchFamily="34" charset="0"/>
            </a:rPr>
            <a:t>На этапе приема документации</a:t>
          </a:r>
        </a:p>
      </dsp:txBody>
      <dsp:txXfrm>
        <a:off x="8091538" y="13117"/>
        <a:ext cx="3547324" cy="1008000"/>
      </dsp:txXfrm>
    </dsp:sp>
    <dsp:sp modelId="{0B547C0E-D907-491E-9860-D1F2FAA26FA1}">
      <dsp:nvSpPr>
        <dsp:cNvPr id="0" name=""/>
        <dsp:cNvSpPr/>
      </dsp:nvSpPr>
      <dsp:spPr>
        <a:xfrm>
          <a:off x="8091538" y="1021117"/>
          <a:ext cx="3547324" cy="43233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на документах печатей или подписей главы муниципального образования;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приложения к заявке;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Копии подписных листов вместо оригинала;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  <a:latin typeface="Arial Narrow" panose="020B0606020202030204" pitchFamily="34" charset="0"/>
            </a:rPr>
            <a:t>Отсутствие необходимых документов, формирование заявки не по перечню предоставляемых документов.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chemeClr val="accent1"/>
            </a:solidFill>
            <a:latin typeface="Arial Narrow" panose="020B0606020202030204" pitchFamily="34" charset="0"/>
          </a:endParaRPr>
        </a:p>
      </dsp:txBody>
      <dsp:txXfrm>
        <a:off x="8091538" y="1021117"/>
        <a:ext cx="3547324" cy="4323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0.00515</cdr:x>
      <cdr:y>0.35206</cdr:y>
    </cdr:from>
    <cdr:to>
      <cdr:x>0.10939</cdr:x>
      <cdr:y>0.47803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5756" y="1806359"/>
          <a:ext cx="1128514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3600" b="1" i="1" spc="40" dirty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en-US" sz="3600" b="1" i="1" spc="40" dirty="0">
              <a:latin typeface="Times New Roman" panose="02020603050405020304" pitchFamily="18" charset="0"/>
              <a:cs typeface="Times New Roman" panose="02020603050405020304" pitchFamily="18" charset="0"/>
            </a:rPr>
            <a:t>21</a:t>
          </a:r>
          <a:endParaRPr lang="ru-RU" sz="3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C1CAC-2495-4D56-8110-56146535CA2B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9B9CE-B0EB-4D38-A360-D8E9D633D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94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39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Каждая инициативная группа выступает и представляет свой проект.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7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Кто дает ответ на этот вопрос? Представитель Администрации, а если его нет.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22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Спонсоры увеличивают стоимость проекта? Стоит ли их прописывать?</a:t>
            </a:r>
          </a:p>
          <a:p>
            <a:endParaRPr lang="ru-RU" dirty="0"/>
          </a:p>
          <a:p>
            <a:r>
              <a:rPr lang="ru-RU" dirty="0"/>
              <a:t>Вклад населения собирается после того как определен перечень проектов победителей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121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547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Сколько предложено ИП столько и подписных листов?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942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1F95-AC67-4FE6-B661-F22D9EA8865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926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Выбор платформы по удобству ее основных параметров. Ну нужно дополнительно регистрироваться, безопасная платформа, дополнительные сервисы от Гугл. Различные варианты контента на платформе = более полные возможности для самовыражение, взаимодействия, работы и проверки результатов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C00AC-C5A7-4B71-BA41-3634FA8B74BC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5886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610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Начнем</a:t>
            </a:r>
            <a:r>
              <a:rPr lang="ru-RU" baseline="0" dirty="0"/>
              <a:t> с глобального, со стратегии, которая выражает желание граждан видеть лучшее будущее. И выражает шаги, которые нужно предпринимать уже сейчас.</a:t>
            </a:r>
            <a:endParaRPr lang="ru-RU" dirty="0"/>
          </a:p>
          <a:p>
            <a:r>
              <a:rPr lang="ru-RU" dirty="0"/>
              <a:t>Когда</a:t>
            </a:r>
            <a:r>
              <a:rPr lang="ru-RU" baseline="0" dirty="0"/>
              <a:t> говорят слова «Стратегия развития» то очень часто можно услышать: мы станем, мы будем, мы сделаем для этого.</a:t>
            </a:r>
          </a:p>
          <a:p>
            <a:r>
              <a:rPr lang="ru-RU" baseline="0" dirty="0"/>
              <a:t>И сразу возникает много вопросов:</a:t>
            </a:r>
          </a:p>
          <a:p>
            <a:r>
              <a:rPr lang="ru-RU" baseline="0" dirty="0"/>
              <a:t>Что такое стратегия?</a:t>
            </a:r>
          </a:p>
          <a:p>
            <a:r>
              <a:rPr lang="ru-RU" baseline="0" dirty="0"/>
              <a:t>Кто это такие мы?</a:t>
            </a:r>
          </a:p>
          <a:p>
            <a:r>
              <a:rPr lang="ru-RU" baseline="0" dirty="0"/>
              <a:t>СТАТЕГИЯ предприятия – хорошо известная штука! Здесь разработаны методы прогнозирования, подходы к анализу рынков, методы планирования и т.д.</a:t>
            </a:r>
          </a:p>
          <a:p>
            <a:r>
              <a:rPr lang="ru-RU" baseline="0" dirty="0"/>
              <a:t>Регион, в отличии от предприятия не имеет главного! Единой цели у тех, кто его населяет.</a:t>
            </a:r>
          </a:p>
          <a:p>
            <a:r>
              <a:rPr lang="ru-RU" baseline="0" dirty="0"/>
              <a:t>При этом все же у стратегий есть и общее и отличия.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4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01939-170E-4C84-BBCF-FA52B1069E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420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Пройдем по порядку.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9E30B-E844-4156-A41A-C399A73989F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44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1F95-AC67-4FE6-B661-F22D9EA88654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4938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1F95-AC67-4FE6-B661-F22D9EA88654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493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41F95-AC67-4FE6-B661-F22D9EA886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755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265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1F95-AC67-4FE6-B661-F22D9EA8865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493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 провели ПМ, инициативные группы  работают над разработкой инициативного проекта.</a:t>
            </a:r>
          </a:p>
          <a:p>
            <a:r>
              <a:rPr lang="ru-RU" dirty="0"/>
              <a:t> Сколько времени Вам понадобиться на данную работу Вы определяете самостоятельно.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97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Готовые ответы на вопросы по спорным объектам- пример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А можно организовать концерт на предварительном? Получаешь балл за оба мероприятия? Нет один общий.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70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каждом МО есть свой нормативно-правовой акт , регламентирующий порядок проведения схода/собрания/конференции, ознакомиться вы можете в администрации. </a:t>
            </a:r>
          </a:p>
          <a:p>
            <a:endParaRPr lang="ru-RU" dirty="0"/>
          </a:p>
          <a:p>
            <a:r>
              <a:rPr lang="ru-RU" dirty="0"/>
              <a:t>За сколько дней проинформировать население? И нужно приложить фото этих объявлений?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2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получения макс балла необходимо собрать не  менее  10% жителей дома?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Кто включается туда? Только собственники жилья? Или без разницы?  Проживающие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ТСЖ-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Товарищество собственников жилья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ТОС-Территориальное общественное самоуправление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ИЖД-индивидуальные жилые дома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МКД-многоквартирный дом</a:t>
            </a:r>
            <a:endParaRPr lang="ru-RU" dirty="0"/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случае, если доля населения, участвующего в сходе, собрании или конференции граждан, в процентах от общей численности населения населенного пункта, составляет менее 10 процентов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9B9CE-B0EB-4D38-A360-D8E9D633D14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93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4" y="1546252"/>
            <a:ext cx="11679765" cy="4630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33" y="6356351"/>
            <a:ext cx="7882467" cy="365125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0934" y="365125"/>
            <a:ext cx="11679765" cy="816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6721477"/>
            <a:ext cx="12192000" cy="13652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345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5411" y="365126"/>
            <a:ext cx="10695288" cy="10255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55411" y="1701801"/>
            <a:ext cx="3722989" cy="447516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319411" y="1701801"/>
            <a:ext cx="6631288" cy="447516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19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2"/>
          <p:cNvSpPr>
            <a:spLocks noGrp="1"/>
          </p:cNvSpPr>
          <p:nvPr>
            <p:ph type="pic" idx="13"/>
          </p:nvPr>
        </p:nvSpPr>
        <p:spPr>
          <a:xfrm>
            <a:off x="6419850" y="2"/>
            <a:ext cx="5772151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701" y="1045029"/>
            <a:ext cx="5162551" cy="2387600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701" y="4135665"/>
            <a:ext cx="5162551" cy="129041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169391"/>
            <a:ext cx="4356257" cy="696271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>
          <a:xfrm>
            <a:off x="0" y="5562601"/>
            <a:ext cx="12192000" cy="285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8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prstClr val="white"/>
              </a:solidFill>
            </a:endParaRPr>
          </a:p>
        </p:txBody>
      </p:sp>
      <p:pic>
        <p:nvPicPr>
          <p:cNvPr id="9" name="Объект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26" y="361303"/>
            <a:ext cx="859285" cy="1054748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44600" y="2057401"/>
            <a:ext cx="3527425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244600" y="357190"/>
            <a:ext cx="3527425" cy="10588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7253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3201" y="365125"/>
            <a:ext cx="10325100" cy="102682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934" y="365125"/>
            <a:ext cx="836533" cy="1026821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461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2"/>
          <p:cNvSpPr>
            <a:spLocks noGrp="1"/>
          </p:cNvSpPr>
          <p:nvPr>
            <p:ph type="pic" idx="13"/>
          </p:nvPr>
        </p:nvSpPr>
        <p:spPr>
          <a:xfrm>
            <a:off x="6419853" y="3"/>
            <a:ext cx="5772151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703" y="1045029"/>
            <a:ext cx="5162551" cy="2387600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703" y="4135666"/>
            <a:ext cx="5162551" cy="1290412"/>
          </a:xfrm>
        </p:spPr>
        <p:txBody>
          <a:bodyPr/>
          <a:lstStyle>
            <a:lvl1pPr marL="0" indent="0" algn="l">
              <a:buNone/>
              <a:defRPr sz="32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24527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AD9C2-3D52-43E7-BB99-1BB1899A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71CAED-4AEB-49CF-971C-CB9363AFF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66E4725-5FEC-404D-9914-6F7E44B43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2E4678-0915-4AD1-B5E7-C109C5B0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C53-2BB8-47D5-B5BF-09B3154CE3FB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792062-1892-402B-8BB6-360D7BBB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960D50-3065-4E50-A0D9-0D8A214B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7CF2-16FD-4564-B230-CE6B41A53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04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1818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051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2922C4-CFD7-4672-8D52-BDFC350F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6D7415-77EB-49A4-8179-A5DF4F2D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44DE7-3F49-4FEA-9099-7829084F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399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BCFE29-F4ED-4D9D-891C-6EB60E0E2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7BA2DA-90B2-4FDF-9683-28D8BCFE2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678301-49CF-48F6-9593-24090422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0AC76F-71CD-4020-9036-6EA1134A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B2CEF8-3BE6-4AC2-82D2-8368BC31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100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F1AA71-C818-479B-8E95-3AFDC43A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F8246D-E26C-4E5B-8355-136030D0A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417B66-E151-4713-9F79-57429D11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BE9700-F02B-4B8D-8065-62DEE44B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5E7B7A-32DB-4E06-95B4-CACE750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12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933" y="1427163"/>
            <a:ext cx="5520000" cy="480000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000" y="2272289"/>
            <a:ext cx="5520000" cy="39173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1967" y="1427163"/>
            <a:ext cx="5520000" cy="480000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5033" y="2272289"/>
            <a:ext cx="5520000" cy="391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4000" y="6356351"/>
            <a:ext cx="7899400" cy="365125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4000" y="365125"/>
            <a:ext cx="11696699" cy="816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721477"/>
            <a:ext cx="12192000" cy="13652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57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2E9CA7-C7C6-4C61-AA54-E4658E9E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CD1894-5EBD-44BE-8064-53280928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437B20-C340-4F74-8C2D-34BCD818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04AD91-577F-4176-9030-5E7A54BD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0CB846-E000-4D2D-8A1A-1164D1AA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915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F62792-8FB6-4F1B-AF74-0D658653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03B5D4-F4DC-4D43-969C-1B462420A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17A2846-7D21-4179-AC14-DB279278B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9B8889-00C5-4F56-8EB9-D7C7D38D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E09D34-0E71-4782-8C15-AA72A1C8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66FDE5-CD77-4F39-9754-11FB4AF6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1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38302C-1C17-4288-9A4A-4E1A5B86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38B3F4A-165E-41F3-87AC-0184C1000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9717C9-1612-4096-8266-623DBC13B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427E4AA-A93B-4479-89F0-2CED75B87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DC982C0-9F76-44A2-A6EB-B4A7C4032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1E6E361-97D6-4C39-9869-B1003574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C81525D-660B-4E73-BF88-0C4BF62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9E6BB4F-1181-42CC-94C6-CDF6E555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482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396DAE-5A84-4BE1-97A8-43856EFA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DDA0FB-D7E8-4DBD-97A5-2CC7E5FB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D6393A-8CCC-475B-B28E-1281C04B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CE470A-8666-4639-B520-0BB2C98C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899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2922C4-CFD7-4672-8D52-BDFC350F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6D7415-77EB-49A4-8179-A5DF4F2D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44DE7-3F49-4FEA-9099-7829084F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294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423E4F-9956-4832-B365-F2E97D0F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E29B1A-F531-4131-B300-7F88F2BFA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3F7C4A-A15B-42A0-9B72-63176AC0E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ABF163-134D-4C5C-8DC5-27C0471A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864D779-0726-4EA4-AFC4-5746A539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E32E7A4-590E-4B11-B5CB-8D942B0D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720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0764C0-BFB0-4C13-AC48-5D8C6ABE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43C78AB-A849-4839-81E3-479A18D64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FE5DC4-0E27-485C-8800-AB0F333EB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565097-EA1A-4665-9811-F51C5195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DB2309-87E1-47CF-BDBA-05CD2032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55031E-2849-4C16-B639-873BDC40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729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BADA60-0D7E-4DC0-B4A1-DD1D2489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EB983F-608D-4905-8F15-E856C1CB1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8C61AF-3CB2-4E7F-8A5D-FD35A3E8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99B7B7-FA0C-4ABA-99D4-0A6F327A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51F95F-1C84-413F-95DF-E5883911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204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2F71C21-D89C-4B00-BD3D-F8C699FF9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29D051-8DDF-483B-BF0F-A9BB4F0AE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E329C7-1FE2-463D-A92B-119C5CA0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C1173A-4644-457D-909E-E4D31714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214A4E-D31F-4315-A0C4-C6AF3D48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4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A7F8CCC-26D9-4DE8-8BCB-B8EA4192C0B6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4" y="1546252"/>
            <a:ext cx="11679765" cy="4630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0934" y="365125"/>
            <a:ext cx="11679765" cy="816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3493EC-8145-4176-9E05-AC94A99BE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BA45B4-8D20-4BBA-AA38-A22F37226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BFF941-5741-42AC-ABE9-1FBFB563244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2"/>
          </p:nvPr>
        </p:nvSpPr>
        <p:spPr>
          <a:xfrm>
            <a:off x="9912350" y="0"/>
            <a:ext cx="2279650" cy="13652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3" name="Рисунок 12" descr="Наша инициатива.jpg"/>
          <p:cNvPicPr>
            <a:picLocks noChangeAspect="1"/>
          </p:cNvPicPr>
          <p:nvPr userDrawn="1"/>
        </p:nvPicPr>
        <p:blipFill rotWithShape="1">
          <a:blip r:embed="rId2" cstate="print"/>
          <a:srcRect l="38384" t="13682" r="38207" b="47613"/>
          <a:stretch/>
        </p:blipFill>
        <p:spPr>
          <a:xfrm>
            <a:off x="10624457" y="113211"/>
            <a:ext cx="1433469" cy="106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2230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1733" y="6356351"/>
            <a:ext cx="7831667" cy="365125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1734" y="365125"/>
            <a:ext cx="11628965" cy="81600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1733" y="1546252"/>
            <a:ext cx="5520000" cy="46307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430699" y="1546252"/>
            <a:ext cx="5520000" cy="46307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721477"/>
            <a:ext cx="12192000" cy="13652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36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0938" y="365125"/>
            <a:ext cx="11527367" cy="816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721477"/>
            <a:ext cx="12192000" cy="13652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33" y="6356355"/>
            <a:ext cx="7882467" cy="365127"/>
          </a:xfrm>
          <a:prstGeom prst="rect">
            <a:avLst/>
          </a:prstGeom>
        </p:spPr>
        <p:txBody>
          <a:bodyPr/>
          <a:lstStyle/>
          <a:p>
            <a:pPr defTabSz="685783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783"/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685783"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05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001" y="1530379"/>
            <a:ext cx="4518025" cy="468944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254001" y="357189"/>
            <a:ext cx="4518025" cy="81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0" y="6356350"/>
            <a:ext cx="7899400" cy="3651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Примечание: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86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следний слайд/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0" y="859106"/>
            <a:ext cx="12192000" cy="5606124"/>
            <a:chOff x="0" y="644329"/>
            <a:chExt cx="9144000" cy="4204593"/>
          </a:xfrm>
        </p:grpSpPr>
        <p:sp>
          <p:nvSpPr>
            <p:cNvPr id="4" name="Прямоугольник 3"/>
            <p:cNvSpPr/>
            <p:nvPr userDrawn="1"/>
          </p:nvSpPr>
          <p:spPr>
            <a:xfrm>
              <a:off x="0" y="649246"/>
              <a:ext cx="9144000" cy="4199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ый треугольник 4"/>
            <p:cNvSpPr/>
            <p:nvPr userDrawn="1"/>
          </p:nvSpPr>
          <p:spPr>
            <a:xfrm rot="10800000" flipV="1">
              <a:off x="3683743" y="2484660"/>
              <a:ext cx="5456291" cy="2364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ый треугольник 5"/>
            <p:cNvSpPr/>
            <p:nvPr userDrawn="1"/>
          </p:nvSpPr>
          <p:spPr>
            <a:xfrm rot="5400000" flipH="1" flipV="1">
              <a:off x="5517705" y="1222624"/>
              <a:ext cx="4204590" cy="3048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ый треугольник 6"/>
            <p:cNvSpPr/>
            <p:nvPr userDrawn="1"/>
          </p:nvSpPr>
          <p:spPr>
            <a:xfrm rot="10800000" flipV="1">
              <a:off x="3994484" y="2841919"/>
              <a:ext cx="5149516" cy="2007002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ый треугольник 7"/>
            <p:cNvSpPr/>
            <p:nvPr userDrawn="1"/>
          </p:nvSpPr>
          <p:spPr>
            <a:xfrm rot="5400000" flipH="1" flipV="1">
              <a:off x="5812681" y="1517600"/>
              <a:ext cx="4204588" cy="2458051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2101" y="2235200"/>
            <a:ext cx="11607801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60164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7701" y="551848"/>
            <a:ext cx="7257849" cy="288078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rot="10800000" flipV="1">
            <a:off x="4911662" y="2997200"/>
            <a:ext cx="7275055" cy="38608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Прямоугольный треугольник 12"/>
          <p:cNvSpPr/>
          <p:nvPr userDrawn="1"/>
        </p:nvSpPr>
        <p:spPr>
          <a:xfrm rot="5400000" flipH="1" flipV="1">
            <a:off x="6726990" y="1392985"/>
            <a:ext cx="6866021" cy="406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/>
          <p:nvPr userDrawn="1"/>
        </p:nvSpPr>
        <p:spPr>
          <a:xfrm rot="10800000" flipV="1">
            <a:off x="5325979" y="3580598"/>
            <a:ext cx="6866021" cy="32774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" name="Прямоугольный треугольник 10"/>
          <p:cNvSpPr/>
          <p:nvPr userDrawn="1"/>
        </p:nvSpPr>
        <p:spPr>
          <a:xfrm rot="5400000" flipH="1" flipV="1">
            <a:off x="7120288" y="1786288"/>
            <a:ext cx="6866021" cy="32774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3" name="Рисунок 2"/>
          <p:cNvSpPr>
            <a:spLocks noGrp="1"/>
          </p:cNvSpPr>
          <p:nvPr>
            <p:ph type="pic" idx="13" hasCustomPrompt="1"/>
          </p:nvPr>
        </p:nvSpPr>
        <p:spPr>
          <a:xfrm>
            <a:off x="9188918" y="154006"/>
            <a:ext cx="2656573" cy="2451231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dirty="0"/>
              <a:t>Лого компании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1" y="6129111"/>
            <a:ext cx="5162551" cy="489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Дата, город</a:t>
            </a:r>
          </a:p>
        </p:txBody>
      </p:sp>
      <p:sp>
        <p:nvSpPr>
          <p:cNvPr id="22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365148"/>
            <a:ext cx="5162551" cy="489707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 исполнителей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380957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169391"/>
            <a:ext cx="4356257" cy="6962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01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411" y="1765300"/>
            <a:ext cx="10695288" cy="44116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55411" y="365126"/>
            <a:ext cx="10695288" cy="10255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34" y="365126"/>
            <a:ext cx="835477" cy="102552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36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411" y="1630364"/>
            <a:ext cx="5280000" cy="5921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411" y="2505075"/>
            <a:ext cx="5280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2900" y="1630364"/>
            <a:ext cx="5280000" cy="5921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2900" y="2505075"/>
            <a:ext cx="5280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55411" y="365126"/>
            <a:ext cx="10695288" cy="10255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34" y="365126"/>
            <a:ext cx="835477" cy="102552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07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935" y="365125"/>
            <a:ext cx="11679765" cy="8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935" y="1473201"/>
            <a:ext cx="11679765" cy="470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0935" y="6356351"/>
            <a:ext cx="7882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Примечание: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2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808" r:id="rId15"/>
    <p:sldLayoutId id="2147483810" r:id="rId16"/>
    <p:sldLayoutId id="2147483825" r:id="rId1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0AFC00-CFAA-4587-9BF4-D0FB773D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29B387-39C0-406A-9B59-406392E6C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E8C5C1-3653-4415-A8E9-D01437990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4C37D-1EDE-45DD-998A-AC318DEDA1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AF5421-23D7-463A-A3C1-F97B7E726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E0891D-0653-487C-8346-C81269586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3F104-5F11-4092-ADF6-950D6E7343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5F52EC-8C7D-4DEB-A0E7-D8C077979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4" t="6165" r="36695" b="45912"/>
          <a:stretch/>
        </p:blipFill>
        <p:spPr>
          <a:xfrm>
            <a:off x="10902433" y="93173"/>
            <a:ext cx="1116834" cy="11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39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633C6F-9D8A-46AF-B527-E3B866679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4980" y="0"/>
            <a:ext cx="7882040" cy="52587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A12ABF-FA74-4D81-9FE4-60BC1C6D8342}"/>
              </a:ext>
            </a:extLst>
          </p:cNvPr>
          <p:cNvSpPr/>
          <p:nvPr/>
        </p:nvSpPr>
        <p:spPr>
          <a:xfrm>
            <a:off x="0" y="5258799"/>
            <a:ext cx="12150852" cy="2068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ИНИЦИАТИВНОЕ БЮДЖЕТИРОВАНИЕ</a:t>
            </a:r>
            <a:b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УДМУРТСКОЙ РЕСПУБЛИКЕ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4D5E4C45-5482-44CB-97FD-BE3D8395C0B7}"/>
              </a:ext>
            </a:extLst>
          </p:cNvPr>
          <p:cNvCxnSpPr>
            <a:cxnSpLocks/>
          </p:cNvCxnSpPr>
          <p:nvPr/>
        </p:nvCxnSpPr>
        <p:spPr>
          <a:xfrm>
            <a:off x="2282908" y="5850752"/>
            <a:ext cx="7754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6609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44766" y="161268"/>
            <a:ext cx="1505934" cy="2800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BE27E5F-139D-4B49-8E2F-C7282279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85950A-DAFD-4172-8BD1-C36C44459936}" type="slidenum">
              <a:rPr lang="ru-RU" noProof="0"/>
              <a:pPr lvl="0"/>
              <a:t>10</a:t>
            </a:fld>
            <a:endParaRPr lang="ru-RU" noProof="0" dirty="0"/>
          </a:p>
        </p:txBody>
      </p:sp>
      <p:sp>
        <p:nvSpPr>
          <p:cNvPr id="70658" name="Заголовок 1">
            <a:extLst>
              <a:ext uri="{FF2B5EF4-FFF2-40B4-BE49-F238E27FC236}">
                <a16:creationId xmlns:a16="http://schemas.microsoft.com/office/drawing/2014/main" xmlns="" id="{4A87F6B1-6E16-4103-AB65-50384C6A5D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2563"/>
            <a:ext cx="882808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О Проектном центре АУДО УР </a:t>
            </a:r>
            <a:br>
              <a:rPr lang="ru-RU" altLang="ru-RU" sz="2800" b="1" dirty="0">
                <a:latin typeface="Arial" pitchFamily="34" charset="0"/>
                <a:cs typeface="Arial" pitchFamily="34" charset="0"/>
              </a:rPr>
            </a:b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«Центр финансового просвещения»</a:t>
            </a:r>
          </a:p>
        </p:txBody>
      </p:sp>
      <p:sp>
        <p:nvSpPr>
          <p:cNvPr id="78850" name="AutoShape 2" descr="https://www.mfur.ru/upload/medialibrary/d39/%D0%9C%D0%B8%D0%BD%D1%84%D0%B8%D0%BD%20%D0%BE%D1%82%D0%BA%D1%80%D1%8B%D1%82%20%D0%B4%D0%BB%D1%8F%20%D0%B4%D0%B8%D0%B0%D0%BB%D0%BE%D0%B3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6" name="Схема 35">
            <a:extLst>
              <a:ext uri="{FF2B5EF4-FFF2-40B4-BE49-F238E27FC236}">
                <a16:creationId xmlns:a16="http://schemas.microsoft.com/office/drawing/2014/main" xmlns="" id="{574C461C-2086-2B40-862A-93356A9B0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73615175"/>
              </p:ext>
            </p:extLst>
          </p:nvPr>
        </p:nvGraphicFramePr>
        <p:xfrm>
          <a:off x="1575655" y="997811"/>
          <a:ext cx="8828087" cy="586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958892-9938-421B-9050-06A19DFB2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72" t="12268" r="37754" b="47921"/>
          <a:stretch/>
        </p:blipFill>
        <p:spPr>
          <a:xfrm>
            <a:off x="11091132" y="161268"/>
            <a:ext cx="859568" cy="8365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04F445-D195-4C53-ADF8-A46EF954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128"/>
            <a:ext cx="10071279" cy="10951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Контакты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qrcoder.ru/code/?http%3A%2F%2Fib.mfur.ru%2F&amp;4&amp;0">
            <a:extLst>
              <a:ext uri="{FF2B5EF4-FFF2-40B4-BE49-F238E27FC236}">
                <a16:creationId xmlns:a16="http://schemas.microsoft.com/office/drawing/2014/main" xmlns="" id="{498C070A-5D92-4113-A5C9-51AAF697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0492" y="1510381"/>
            <a:ext cx="1775451" cy="17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7E112E-16AB-42F2-8138-8E967591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249" y="3007091"/>
            <a:ext cx="1851694" cy="18516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F2C08E-9927-4A2B-875C-D95A9016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60" y="1735579"/>
            <a:ext cx="10915261" cy="4394718"/>
          </a:xfrm>
        </p:spPr>
        <p:txBody>
          <a:bodyPr>
            <a:norm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Портал об Инициативном бюджетировании: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http://ib.mfur.ru/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Группа в контакте: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https://vk.com/ibmfur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Телефон АУДО УР «Центр финансового просвещения»: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8 (341) 243-86-86 (доб.2)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63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04EC-DC4F-4C97-991A-46090B0BBF1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8" name="object 2"/>
          <p:cNvSpPr txBox="1"/>
          <p:nvPr/>
        </p:nvSpPr>
        <p:spPr>
          <a:xfrm>
            <a:off x="5087156" y="1829427"/>
            <a:ext cx="6800044" cy="31991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635">
              <a:lnSpc>
                <a:spcPct val="108900"/>
              </a:lnSpc>
              <a:spcBef>
                <a:spcPts val="90"/>
              </a:spcBef>
            </a:pPr>
            <a:r>
              <a:rPr sz="3200" b="1" spc="24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Закон </a:t>
            </a:r>
            <a:r>
              <a:rPr sz="3200" b="1" spc="22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Удмуртской </a:t>
            </a:r>
            <a:r>
              <a:rPr sz="3200" b="1" spc="22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Республики</a:t>
            </a:r>
            <a:r>
              <a:rPr sz="3200" b="1" spc="-10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от</a:t>
            </a:r>
            <a:r>
              <a:rPr sz="3200" b="1" spc="-10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13</a:t>
            </a:r>
            <a:r>
              <a:rPr sz="3200" b="1" spc="-10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8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июля </a:t>
            </a:r>
            <a:r>
              <a:rPr sz="3200" b="1" spc="-12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200</a:t>
            </a:r>
            <a:r>
              <a:rPr sz="3200" b="1" spc="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5</a:t>
            </a:r>
            <a:r>
              <a:rPr sz="3200" b="1" spc="-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29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</a:t>
            </a:r>
            <a:r>
              <a:rPr sz="3200" b="1" spc="4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о</a:t>
            </a:r>
            <a:r>
              <a:rPr sz="3200" b="1" spc="14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д</a:t>
            </a:r>
            <a:r>
              <a:rPr sz="3200" b="1" spc="23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а</a:t>
            </a:r>
            <a:r>
              <a:rPr sz="3200" b="1" spc="-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-3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№</a:t>
            </a:r>
            <a:r>
              <a:rPr sz="3200" b="1" spc="-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4</a:t>
            </a:r>
            <a:r>
              <a:rPr sz="3200" b="1" spc="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2</a:t>
            </a:r>
            <a:r>
              <a:rPr sz="3200" b="1" spc="-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-4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-</a:t>
            </a:r>
            <a:r>
              <a:rPr sz="3200" b="1" spc="-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-17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</a:t>
            </a:r>
            <a:r>
              <a:rPr sz="3200" b="1" spc="114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</a:t>
            </a:r>
            <a:endParaRPr sz="32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12700" marR="5080">
              <a:lnSpc>
                <a:spcPts val="6080"/>
              </a:lnSpc>
              <a:spcBef>
                <a:spcPts val="90"/>
              </a:spcBef>
            </a:pPr>
            <a:r>
              <a:rPr sz="3200" b="1" spc="5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"О </a:t>
            </a:r>
            <a:r>
              <a:rPr sz="3200" b="1" spc="229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местном </a:t>
            </a:r>
            <a:r>
              <a:rPr sz="3200" b="1" spc="23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204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самоуправлении </a:t>
            </a:r>
            <a:r>
              <a:rPr sz="3200" b="1" spc="12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в </a:t>
            </a:r>
            <a:r>
              <a:rPr sz="3200" b="1" spc="13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22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Удмуртской</a:t>
            </a:r>
            <a:r>
              <a:rPr sz="3200" b="1" spc="-145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3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Республике"</a:t>
            </a:r>
            <a:endParaRPr sz="32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1197735" y="1593760"/>
            <a:ext cx="3000778" cy="3670479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ИЗМЕНЕНИЯ</a:t>
            </a:r>
          </a:p>
        </p:txBody>
      </p:sp>
      <p:sp>
        <p:nvSpPr>
          <p:cNvPr id="11" name="Пятиугольник 10"/>
          <p:cNvSpPr/>
          <p:nvPr/>
        </p:nvSpPr>
        <p:spPr>
          <a:xfrm rot="5400000">
            <a:off x="9723548" y="289775"/>
            <a:ext cx="1416676" cy="837127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10238703" y="540913"/>
            <a:ext cx="386366" cy="386366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49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574800"/>
          </a:xfrm>
          <a:custGeom>
            <a:avLst/>
            <a:gdLst/>
            <a:ahLst/>
            <a:cxnLst/>
            <a:rect l="l" t="t" r="r" b="b"/>
            <a:pathLst>
              <a:path w="18288000" h="2362200">
                <a:moveTo>
                  <a:pt x="18287998" y="2362199"/>
                </a:moveTo>
                <a:lnTo>
                  <a:pt x="0" y="23621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3621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631825" y="232451"/>
            <a:ext cx="11560175" cy="110989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6" marR="3386">
              <a:lnSpc>
                <a:spcPct val="116500"/>
              </a:lnSpc>
              <a:spcBef>
                <a:spcPts val="63"/>
              </a:spcBef>
            </a:pPr>
            <a:r>
              <a:rPr sz="3200" b="1" spc="16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Изменения,</a:t>
            </a:r>
            <a:r>
              <a:rPr sz="3200" b="1" spc="-6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8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внесенные</a:t>
            </a:r>
            <a:r>
              <a:rPr sz="3200" b="1" spc="-5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7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в</a:t>
            </a:r>
            <a:r>
              <a:rPr sz="3200" b="1" spc="-6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9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порядок</a:t>
            </a:r>
            <a:r>
              <a:rPr sz="3200" b="1" spc="-5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0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проведения</a:t>
            </a:r>
            <a:r>
              <a:rPr sz="3200" b="1" spc="-6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33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ежегодного </a:t>
            </a:r>
            <a:r>
              <a:rPr sz="3200" b="1" spc="-803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11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конкурсного</a:t>
            </a:r>
            <a:r>
              <a:rPr sz="3200" b="1" spc="-5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3200" b="1" spc="7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отбора</a:t>
            </a:r>
            <a:endParaRPr sz="32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783" y="1710703"/>
            <a:ext cx="11163723" cy="4931948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 marR="774623">
              <a:lnSpc>
                <a:spcPct val="114599"/>
              </a:lnSpc>
              <a:spcBef>
                <a:spcPts val="67"/>
              </a:spcBef>
            </a:pPr>
            <a:r>
              <a:rPr sz="2000" b="1" spc="57" dirty="0">
                <a:latin typeface="Arial"/>
                <a:cs typeface="Arial"/>
              </a:rPr>
              <a:t>Софинансирование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160" dirty="0">
                <a:latin typeface="Arial"/>
                <a:cs typeface="Arial"/>
              </a:rPr>
              <a:t>из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100" dirty="0">
                <a:latin typeface="Arial"/>
                <a:cs typeface="Arial"/>
              </a:rPr>
              <a:t>бюджета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87" dirty="0">
                <a:latin typeface="Arial"/>
                <a:cs typeface="Arial"/>
              </a:rPr>
              <a:t>Удмуртской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67" dirty="0">
                <a:latin typeface="Arial"/>
                <a:cs typeface="Arial"/>
              </a:rPr>
              <a:t>Республики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53" dirty="0">
                <a:latin typeface="Arial"/>
                <a:cs typeface="Arial"/>
              </a:rPr>
              <a:t>будет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23" dirty="0">
                <a:latin typeface="Arial"/>
                <a:cs typeface="Arial"/>
              </a:rPr>
              <a:t>выделяться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47" dirty="0">
                <a:latin typeface="Arial"/>
                <a:cs typeface="Arial"/>
              </a:rPr>
              <a:t>в </a:t>
            </a:r>
            <a:r>
              <a:rPr sz="2000" b="1" spc="-546" dirty="0">
                <a:latin typeface="Arial"/>
                <a:cs typeface="Arial"/>
              </a:rPr>
              <a:t> </a:t>
            </a:r>
            <a:r>
              <a:rPr sz="2000" b="1" spc="40" dirty="0">
                <a:latin typeface="Arial"/>
                <a:cs typeface="Arial"/>
              </a:rPr>
              <a:t>форме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93" dirty="0">
                <a:latin typeface="Arial"/>
                <a:cs typeface="Arial"/>
              </a:rPr>
              <a:t>иного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113" dirty="0">
                <a:latin typeface="Arial"/>
                <a:cs typeface="Arial"/>
              </a:rPr>
              <a:t>межбюджетного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47" dirty="0">
                <a:latin typeface="Arial"/>
                <a:cs typeface="Arial"/>
              </a:rPr>
              <a:t>трансферта</a:t>
            </a:r>
            <a:endParaRPr sz="2000" dirty="0">
              <a:latin typeface="Arial"/>
              <a:cs typeface="Arial"/>
            </a:endParaRPr>
          </a:p>
          <a:p>
            <a:pPr marL="8466" marR="2066507">
              <a:lnSpc>
                <a:spcPct val="114900"/>
              </a:lnSpc>
              <a:spcBef>
                <a:spcPts val="1270"/>
              </a:spcBef>
            </a:pPr>
            <a:r>
              <a:rPr sz="2100" b="1" spc="100" dirty="0">
                <a:latin typeface="Arial"/>
                <a:cs typeface="Arial"/>
              </a:rPr>
              <a:t>Максимальная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90" dirty="0">
                <a:latin typeface="Arial"/>
                <a:cs typeface="Arial"/>
              </a:rPr>
              <a:t>сумма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97" dirty="0">
                <a:latin typeface="Arial"/>
                <a:cs typeface="Arial"/>
              </a:rPr>
              <a:t>иного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117" dirty="0">
                <a:latin typeface="Arial"/>
                <a:cs typeface="Arial"/>
              </a:rPr>
              <a:t>межбюджетного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50" dirty="0">
                <a:latin typeface="Arial"/>
                <a:cs typeface="Arial"/>
              </a:rPr>
              <a:t>трансферта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27" dirty="0">
                <a:latin typeface="Arial"/>
                <a:cs typeface="Arial"/>
              </a:rPr>
              <a:t>1,2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113" dirty="0">
                <a:latin typeface="Arial"/>
                <a:cs typeface="Arial"/>
              </a:rPr>
              <a:t>млн </a:t>
            </a:r>
            <a:r>
              <a:rPr sz="2100" b="1" spc="-563" dirty="0">
                <a:latin typeface="Arial"/>
                <a:cs typeface="Arial"/>
              </a:rPr>
              <a:t> </a:t>
            </a:r>
            <a:r>
              <a:rPr sz="2100" b="1" spc="60" dirty="0">
                <a:latin typeface="Arial"/>
                <a:cs typeface="Arial"/>
              </a:rPr>
              <a:t>рублей</a:t>
            </a:r>
            <a:endParaRPr sz="2100" dirty="0">
              <a:latin typeface="Arial"/>
              <a:cs typeface="Arial"/>
            </a:endParaRPr>
          </a:p>
          <a:p>
            <a:pPr marL="8466" marR="719171">
              <a:lnSpc>
                <a:spcPct val="116700"/>
              </a:lnSpc>
              <a:spcBef>
                <a:spcPts val="540"/>
              </a:spcBef>
            </a:pPr>
            <a:r>
              <a:rPr sz="2000" b="1" spc="57" dirty="0">
                <a:latin typeface="Arial"/>
                <a:cs typeface="Arial"/>
              </a:rPr>
              <a:t>Определены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73" dirty="0">
                <a:latin typeface="Arial"/>
                <a:cs typeface="Arial"/>
              </a:rPr>
              <a:t>требования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237" dirty="0">
                <a:latin typeface="Arial"/>
                <a:cs typeface="Arial"/>
              </a:rPr>
              <a:t>к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80" dirty="0">
                <a:latin typeface="Arial"/>
                <a:cs typeface="Arial"/>
              </a:rPr>
              <a:t>количеству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210" dirty="0">
                <a:latin typeface="Arial"/>
                <a:cs typeface="Arial"/>
              </a:rPr>
              <a:t>и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47" dirty="0">
                <a:latin typeface="Arial"/>
                <a:cs typeface="Arial"/>
              </a:rPr>
              <a:t>возрасту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93" dirty="0">
                <a:latin typeface="Arial"/>
                <a:cs typeface="Arial"/>
              </a:rPr>
              <a:t>участников</a:t>
            </a:r>
            <a:r>
              <a:rPr sz="2000" b="1" spc="-33" dirty="0">
                <a:latin typeface="Arial"/>
                <a:cs typeface="Arial"/>
              </a:rPr>
              <a:t> </a:t>
            </a:r>
            <a:r>
              <a:rPr sz="2000" b="1" spc="143" dirty="0">
                <a:latin typeface="Arial"/>
                <a:cs typeface="Arial"/>
              </a:rPr>
              <a:t>инициативной </a:t>
            </a:r>
            <a:r>
              <a:rPr sz="2000" b="1" spc="-546" dirty="0">
                <a:latin typeface="Arial"/>
                <a:cs typeface="Arial"/>
              </a:rPr>
              <a:t> </a:t>
            </a:r>
            <a:r>
              <a:rPr sz="2000" b="1" spc="57" dirty="0">
                <a:latin typeface="Arial"/>
                <a:cs typeface="Arial"/>
              </a:rPr>
              <a:t>группы,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76" dirty="0">
                <a:latin typeface="Arial"/>
                <a:cs typeface="Arial"/>
              </a:rPr>
              <a:t>которая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83" dirty="0">
                <a:latin typeface="Arial"/>
                <a:cs typeface="Arial"/>
              </a:rPr>
              <a:t>выдвигает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140" dirty="0">
                <a:latin typeface="Arial"/>
                <a:cs typeface="Arial"/>
              </a:rPr>
              <a:t>инициативный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97" dirty="0">
                <a:latin typeface="Arial"/>
                <a:cs typeface="Arial"/>
              </a:rPr>
              <a:t>проект</a:t>
            </a:r>
            <a:endParaRPr sz="2000" dirty="0">
              <a:latin typeface="Arial"/>
              <a:cs typeface="Arial"/>
            </a:endParaRPr>
          </a:p>
          <a:p>
            <a:pPr marL="8466" marR="3386">
              <a:lnSpc>
                <a:spcPct val="114599"/>
              </a:lnSpc>
              <a:spcBef>
                <a:spcPts val="1643"/>
              </a:spcBef>
            </a:pPr>
            <a:r>
              <a:rPr sz="2000" b="1" spc="140" dirty="0">
                <a:latin typeface="Arial"/>
                <a:cs typeface="Arial"/>
              </a:rPr>
              <a:t>Инициативной </a:t>
            </a:r>
            <a:r>
              <a:rPr sz="2000" b="1" spc="83" dirty="0">
                <a:latin typeface="Arial"/>
                <a:cs typeface="Arial"/>
              </a:rPr>
              <a:t>группой </a:t>
            </a:r>
            <a:r>
              <a:rPr sz="2000" b="1" spc="97" dirty="0">
                <a:latin typeface="Arial"/>
                <a:cs typeface="Arial"/>
              </a:rPr>
              <a:t>должен </a:t>
            </a:r>
            <a:r>
              <a:rPr sz="2000" b="1" spc="27" dirty="0">
                <a:latin typeface="Arial"/>
                <a:cs typeface="Arial"/>
              </a:rPr>
              <a:t>быть </a:t>
            </a:r>
            <a:r>
              <a:rPr sz="2000" b="1" spc="60" dirty="0">
                <a:latin typeface="Arial"/>
                <a:cs typeface="Arial"/>
              </a:rPr>
              <a:t>подготовлен </a:t>
            </a:r>
            <a:r>
              <a:rPr sz="2000" b="1" spc="136" dirty="0">
                <a:latin typeface="Arial"/>
                <a:cs typeface="Arial"/>
              </a:rPr>
              <a:t>инициативный </a:t>
            </a:r>
            <a:r>
              <a:rPr sz="2000" b="1" spc="83" dirty="0">
                <a:latin typeface="Arial"/>
                <a:cs typeface="Arial"/>
              </a:rPr>
              <a:t>проект, </a:t>
            </a:r>
            <a:r>
              <a:rPr sz="2000" b="1" spc="87" dirty="0">
                <a:latin typeface="Arial"/>
                <a:cs typeface="Arial"/>
              </a:rPr>
              <a:t> </a:t>
            </a:r>
            <a:r>
              <a:rPr sz="2000" b="1" spc="73" dirty="0">
                <a:latin typeface="Arial"/>
                <a:cs typeface="Arial"/>
              </a:rPr>
              <a:t>соответствующий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113" dirty="0">
                <a:latin typeface="Arial"/>
                <a:cs typeface="Arial"/>
              </a:rPr>
              <a:t>критериям,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97" dirty="0">
                <a:latin typeface="Arial"/>
                <a:cs typeface="Arial"/>
              </a:rPr>
              <a:t>утвержденным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110" dirty="0">
                <a:latin typeface="Arial"/>
                <a:cs typeface="Arial"/>
              </a:rPr>
              <a:t>законом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87" dirty="0">
                <a:latin typeface="Arial"/>
                <a:cs typeface="Arial"/>
              </a:rPr>
              <a:t>Удмуртской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76" dirty="0">
                <a:latin typeface="Arial"/>
                <a:cs typeface="Arial"/>
              </a:rPr>
              <a:t>республики«О </a:t>
            </a:r>
            <a:r>
              <a:rPr sz="2000" b="1" spc="-546" dirty="0">
                <a:latin typeface="Arial"/>
                <a:cs typeface="Arial"/>
              </a:rPr>
              <a:t> </a:t>
            </a:r>
            <a:r>
              <a:rPr sz="2000" b="1" spc="90" dirty="0">
                <a:latin typeface="Arial"/>
                <a:cs typeface="Arial"/>
              </a:rPr>
              <a:t>местном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80" dirty="0">
                <a:latin typeface="Arial"/>
                <a:cs typeface="Arial"/>
              </a:rPr>
              <a:t>самоуправлении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47" dirty="0">
                <a:latin typeface="Arial"/>
                <a:cs typeface="Arial"/>
              </a:rPr>
              <a:t>в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87" dirty="0">
                <a:latin typeface="Arial"/>
                <a:cs typeface="Arial"/>
              </a:rPr>
              <a:t>Удмуртской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57" dirty="0">
                <a:latin typeface="Arial"/>
                <a:cs typeface="Arial"/>
              </a:rPr>
              <a:t>Республике»</a:t>
            </a:r>
            <a:endParaRPr sz="2000" dirty="0">
              <a:latin typeface="Arial"/>
              <a:cs typeface="Arial"/>
            </a:endParaRPr>
          </a:p>
          <a:p>
            <a:pPr marL="8466" marR="11429">
              <a:lnSpc>
                <a:spcPct val="114599"/>
              </a:lnSpc>
              <a:spcBef>
                <a:spcPts val="1480"/>
              </a:spcBef>
            </a:pPr>
            <a:r>
              <a:rPr sz="2000" b="1" spc="53" dirty="0">
                <a:latin typeface="Arial"/>
                <a:cs typeface="Arial"/>
              </a:rPr>
              <a:t>Определено</a:t>
            </a:r>
            <a:r>
              <a:rPr sz="2000" b="1" spc="-27" dirty="0">
                <a:latin typeface="Arial"/>
                <a:cs typeface="Arial"/>
              </a:rPr>
              <a:t> </a:t>
            </a:r>
            <a:r>
              <a:rPr sz="2000" b="1" spc="93" dirty="0">
                <a:latin typeface="Arial"/>
                <a:cs typeface="Arial"/>
              </a:rPr>
              <a:t>максимальное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76" dirty="0">
                <a:latin typeface="Arial"/>
                <a:cs typeface="Arial"/>
              </a:rPr>
              <a:t>количество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проектов,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67" dirty="0">
                <a:latin typeface="Arial"/>
                <a:cs typeface="Arial"/>
              </a:rPr>
              <a:t>которые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97" dirty="0">
                <a:latin typeface="Arial"/>
                <a:cs typeface="Arial"/>
              </a:rPr>
              <a:t>могут</a:t>
            </a:r>
            <a:r>
              <a:rPr sz="2000" b="1" spc="-27" dirty="0">
                <a:latin typeface="Arial"/>
                <a:cs typeface="Arial"/>
              </a:rPr>
              <a:t> </a:t>
            </a:r>
            <a:r>
              <a:rPr sz="2000" b="1" spc="27" dirty="0">
                <a:latin typeface="Arial"/>
                <a:cs typeface="Arial"/>
              </a:rPr>
              <a:t>быть</a:t>
            </a:r>
            <a:r>
              <a:rPr sz="2000" b="1" spc="-23" dirty="0">
                <a:latin typeface="Arial"/>
                <a:cs typeface="Arial"/>
              </a:rPr>
              <a:t> </a:t>
            </a:r>
            <a:r>
              <a:rPr sz="2000" b="1" spc="63" dirty="0">
                <a:latin typeface="Arial"/>
                <a:cs typeface="Arial"/>
              </a:rPr>
              <a:t>выдвинуты </a:t>
            </a:r>
            <a:r>
              <a:rPr sz="2000" b="1" spc="-543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от </a:t>
            </a:r>
            <a:r>
              <a:rPr sz="2000" b="1" spc="97" dirty="0">
                <a:latin typeface="Arial"/>
                <a:cs typeface="Arial"/>
              </a:rPr>
              <a:t>муниципального </a:t>
            </a:r>
            <a:r>
              <a:rPr sz="2000" b="1" spc="67" dirty="0">
                <a:latin typeface="Arial"/>
                <a:cs typeface="Arial"/>
              </a:rPr>
              <a:t>образования </a:t>
            </a:r>
            <a:r>
              <a:rPr sz="2000" b="1" spc="103" dirty="0">
                <a:latin typeface="Arial"/>
                <a:cs typeface="Arial"/>
              </a:rPr>
              <a:t>на ежегодный </a:t>
            </a:r>
            <a:r>
              <a:rPr sz="2000" b="1" spc="87" dirty="0">
                <a:latin typeface="Arial"/>
                <a:cs typeface="Arial"/>
              </a:rPr>
              <a:t>конкурсный </a:t>
            </a:r>
            <a:r>
              <a:rPr sz="2000" b="1" spc="37" dirty="0">
                <a:latin typeface="Arial"/>
                <a:cs typeface="Arial"/>
              </a:rPr>
              <a:t>отбор </a:t>
            </a:r>
            <a:r>
              <a:rPr sz="2000" b="1" spc="-113" dirty="0">
                <a:latin typeface="Arial"/>
                <a:cs typeface="Arial"/>
              </a:rPr>
              <a:t>– </a:t>
            </a:r>
            <a:r>
              <a:rPr sz="2000" b="1" spc="100" dirty="0">
                <a:latin typeface="Arial"/>
                <a:cs typeface="Arial"/>
              </a:rPr>
              <a:t>зависит </a:t>
            </a:r>
            <a:r>
              <a:rPr sz="2000" b="1" spc="70" dirty="0">
                <a:latin typeface="Arial"/>
                <a:cs typeface="Arial"/>
              </a:rPr>
              <a:t>от </a:t>
            </a:r>
            <a:r>
              <a:rPr sz="2000" b="1" spc="73" dirty="0">
                <a:latin typeface="Arial"/>
                <a:cs typeface="Arial"/>
              </a:rPr>
              <a:t> численности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67" dirty="0">
                <a:latin typeface="Arial"/>
                <a:cs typeface="Arial"/>
              </a:rPr>
              <a:t>населения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97" dirty="0">
                <a:latin typeface="Arial"/>
                <a:cs typeface="Arial"/>
              </a:rPr>
              <a:t>муниципального</a:t>
            </a:r>
            <a:r>
              <a:rPr sz="2000" b="1" spc="-37" dirty="0">
                <a:latin typeface="Arial"/>
                <a:cs typeface="Arial"/>
              </a:rPr>
              <a:t> </a:t>
            </a:r>
            <a:r>
              <a:rPr sz="2000" b="1" spc="67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1799" y="1810226"/>
            <a:ext cx="254000" cy="254000"/>
            <a:chOff x="647699" y="2715339"/>
            <a:chExt cx="381000" cy="381000"/>
          </a:xfrm>
        </p:grpSpPr>
        <p:sp>
          <p:nvSpPr>
            <p:cNvPr id="6" name="object 6"/>
            <p:cNvSpPr/>
            <p:nvPr/>
          </p:nvSpPr>
          <p:spPr>
            <a:xfrm>
              <a:off x="689962" y="2757606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295275" h="295275">
                  <a:moveTo>
                    <a:pt x="147637" y="295275"/>
                  </a:moveTo>
                  <a:lnTo>
                    <a:pt x="100972" y="287748"/>
                  </a:lnTo>
                  <a:lnTo>
                    <a:pt x="60444" y="266789"/>
                  </a:lnTo>
                  <a:lnTo>
                    <a:pt x="28485" y="234830"/>
                  </a:lnTo>
                  <a:lnTo>
                    <a:pt x="7526" y="194302"/>
                  </a:lnTo>
                  <a:lnTo>
                    <a:pt x="0" y="147637"/>
                  </a:lnTo>
                  <a:lnTo>
                    <a:pt x="7526" y="100972"/>
                  </a:lnTo>
                  <a:lnTo>
                    <a:pt x="28485" y="60444"/>
                  </a:lnTo>
                  <a:lnTo>
                    <a:pt x="60444" y="28485"/>
                  </a:lnTo>
                  <a:lnTo>
                    <a:pt x="100972" y="7526"/>
                  </a:lnTo>
                  <a:lnTo>
                    <a:pt x="147637" y="0"/>
                  </a:lnTo>
                  <a:lnTo>
                    <a:pt x="194302" y="7526"/>
                  </a:lnTo>
                  <a:lnTo>
                    <a:pt x="234830" y="28485"/>
                  </a:lnTo>
                  <a:lnTo>
                    <a:pt x="266789" y="60444"/>
                  </a:lnTo>
                  <a:lnTo>
                    <a:pt x="287748" y="100972"/>
                  </a:lnTo>
                  <a:lnTo>
                    <a:pt x="295275" y="147637"/>
                  </a:lnTo>
                  <a:lnTo>
                    <a:pt x="287748" y="194302"/>
                  </a:lnTo>
                  <a:lnTo>
                    <a:pt x="266789" y="234830"/>
                  </a:lnTo>
                  <a:lnTo>
                    <a:pt x="234830" y="266789"/>
                  </a:lnTo>
                  <a:lnTo>
                    <a:pt x="194302" y="287748"/>
                  </a:lnTo>
                  <a:lnTo>
                    <a:pt x="147637" y="29527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7699" y="271533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347" y="380695"/>
                  </a:moveTo>
                  <a:lnTo>
                    <a:pt x="117464" y="366307"/>
                  </a:lnTo>
                  <a:lnTo>
                    <a:pt x="55765" y="324930"/>
                  </a:lnTo>
                  <a:lnTo>
                    <a:pt x="14388" y="263230"/>
                  </a:lnTo>
                  <a:lnTo>
                    <a:pt x="0" y="190347"/>
                  </a:lnTo>
                  <a:lnTo>
                    <a:pt x="3652" y="152929"/>
                  </a:lnTo>
                  <a:lnTo>
                    <a:pt x="31870" y="84796"/>
                  </a:lnTo>
                  <a:lnTo>
                    <a:pt x="84796" y="31870"/>
                  </a:lnTo>
                  <a:lnTo>
                    <a:pt x="152929" y="3652"/>
                  </a:lnTo>
                  <a:lnTo>
                    <a:pt x="190347" y="0"/>
                  </a:lnTo>
                  <a:lnTo>
                    <a:pt x="227766" y="3652"/>
                  </a:lnTo>
                  <a:lnTo>
                    <a:pt x="253397" y="11411"/>
                  </a:lnTo>
                  <a:lnTo>
                    <a:pt x="190347" y="11411"/>
                  </a:lnTo>
                  <a:lnTo>
                    <a:pt x="155173" y="14851"/>
                  </a:lnTo>
                  <a:lnTo>
                    <a:pt x="91129" y="41388"/>
                  </a:lnTo>
                  <a:lnTo>
                    <a:pt x="41388" y="91129"/>
                  </a:lnTo>
                  <a:lnTo>
                    <a:pt x="14851" y="155173"/>
                  </a:lnTo>
                  <a:lnTo>
                    <a:pt x="11411" y="190347"/>
                  </a:lnTo>
                  <a:lnTo>
                    <a:pt x="14851" y="225522"/>
                  </a:lnTo>
                  <a:lnTo>
                    <a:pt x="41388" y="289565"/>
                  </a:lnTo>
                  <a:lnTo>
                    <a:pt x="91129" y="339306"/>
                  </a:lnTo>
                  <a:lnTo>
                    <a:pt x="155173" y="365843"/>
                  </a:lnTo>
                  <a:lnTo>
                    <a:pt x="190347" y="369283"/>
                  </a:lnTo>
                  <a:lnTo>
                    <a:pt x="253397" y="369283"/>
                  </a:lnTo>
                  <a:lnTo>
                    <a:pt x="227766" y="377042"/>
                  </a:lnTo>
                  <a:lnTo>
                    <a:pt x="190347" y="380695"/>
                  </a:lnTo>
                  <a:close/>
                </a:path>
                <a:path w="381000" h="381000">
                  <a:moveTo>
                    <a:pt x="253397" y="369283"/>
                  </a:moveTo>
                  <a:lnTo>
                    <a:pt x="190347" y="369283"/>
                  </a:lnTo>
                  <a:lnTo>
                    <a:pt x="225522" y="365843"/>
                  </a:lnTo>
                  <a:lnTo>
                    <a:pt x="258856" y="355741"/>
                  </a:lnTo>
                  <a:lnTo>
                    <a:pt x="316865" y="316865"/>
                  </a:lnTo>
                  <a:lnTo>
                    <a:pt x="355741" y="258856"/>
                  </a:lnTo>
                  <a:lnTo>
                    <a:pt x="369283" y="190347"/>
                  </a:lnTo>
                  <a:lnTo>
                    <a:pt x="365843" y="155173"/>
                  </a:lnTo>
                  <a:lnTo>
                    <a:pt x="339306" y="91129"/>
                  </a:lnTo>
                  <a:lnTo>
                    <a:pt x="289565" y="41388"/>
                  </a:lnTo>
                  <a:lnTo>
                    <a:pt x="225522" y="14851"/>
                  </a:lnTo>
                  <a:lnTo>
                    <a:pt x="190347" y="11411"/>
                  </a:lnTo>
                  <a:lnTo>
                    <a:pt x="253397" y="11411"/>
                  </a:lnTo>
                  <a:lnTo>
                    <a:pt x="295899" y="31870"/>
                  </a:lnTo>
                  <a:lnTo>
                    <a:pt x="348824" y="84828"/>
                  </a:lnTo>
                  <a:lnTo>
                    <a:pt x="377042" y="152939"/>
                  </a:lnTo>
                  <a:lnTo>
                    <a:pt x="380695" y="190347"/>
                  </a:lnTo>
                  <a:lnTo>
                    <a:pt x="377042" y="227766"/>
                  </a:lnTo>
                  <a:lnTo>
                    <a:pt x="348824" y="295899"/>
                  </a:lnTo>
                  <a:lnTo>
                    <a:pt x="295899" y="348824"/>
                  </a:lnTo>
                  <a:lnTo>
                    <a:pt x="263230" y="366307"/>
                  </a:lnTo>
                  <a:lnTo>
                    <a:pt x="253397" y="369283"/>
                  </a:lnTo>
                  <a:close/>
                </a:path>
              </a:pathLst>
            </a:custGeom>
            <a:solidFill>
              <a:srgbClr val="9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31799" y="2682442"/>
            <a:ext cx="254000" cy="254000"/>
            <a:chOff x="647699" y="4023663"/>
            <a:chExt cx="381000" cy="381000"/>
          </a:xfrm>
        </p:grpSpPr>
        <p:sp>
          <p:nvSpPr>
            <p:cNvPr id="9" name="object 9"/>
            <p:cNvSpPr/>
            <p:nvPr/>
          </p:nvSpPr>
          <p:spPr>
            <a:xfrm>
              <a:off x="689962" y="4065930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295275" h="295275">
                  <a:moveTo>
                    <a:pt x="147637" y="295275"/>
                  </a:moveTo>
                  <a:lnTo>
                    <a:pt x="100972" y="287748"/>
                  </a:lnTo>
                  <a:lnTo>
                    <a:pt x="60444" y="266789"/>
                  </a:lnTo>
                  <a:lnTo>
                    <a:pt x="28485" y="234830"/>
                  </a:lnTo>
                  <a:lnTo>
                    <a:pt x="7526" y="194302"/>
                  </a:lnTo>
                  <a:lnTo>
                    <a:pt x="0" y="147637"/>
                  </a:lnTo>
                  <a:lnTo>
                    <a:pt x="7526" y="100972"/>
                  </a:lnTo>
                  <a:lnTo>
                    <a:pt x="28485" y="60444"/>
                  </a:lnTo>
                  <a:lnTo>
                    <a:pt x="60444" y="28485"/>
                  </a:lnTo>
                  <a:lnTo>
                    <a:pt x="100972" y="7526"/>
                  </a:lnTo>
                  <a:lnTo>
                    <a:pt x="147637" y="0"/>
                  </a:lnTo>
                  <a:lnTo>
                    <a:pt x="194302" y="7526"/>
                  </a:lnTo>
                  <a:lnTo>
                    <a:pt x="234830" y="28485"/>
                  </a:lnTo>
                  <a:lnTo>
                    <a:pt x="266789" y="60444"/>
                  </a:lnTo>
                  <a:lnTo>
                    <a:pt x="287748" y="100972"/>
                  </a:lnTo>
                  <a:lnTo>
                    <a:pt x="295275" y="147637"/>
                  </a:lnTo>
                  <a:lnTo>
                    <a:pt x="287748" y="194302"/>
                  </a:lnTo>
                  <a:lnTo>
                    <a:pt x="266789" y="234830"/>
                  </a:lnTo>
                  <a:lnTo>
                    <a:pt x="234830" y="266789"/>
                  </a:lnTo>
                  <a:lnTo>
                    <a:pt x="194302" y="287748"/>
                  </a:lnTo>
                  <a:lnTo>
                    <a:pt x="147637" y="29527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7699" y="402366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347" y="380695"/>
                  </a:moveTo>
                  <a:lnTo>
                    <a:pt x="117464" y="366307"/>
                  </a:lnTo>
                  <a:lnTo>
                    <a:pt x="55765" y="324930"/>
                  </a:lnTo>
                  <a:lnTo>
                    <a:pt x="14388" y="263230"/>
                  </a:lnTo>
                  <a:lnTo>
                    <a:pt x="0" y="190347"/>
                  </a:lnTo>
                  <a:lnTo>
                    <a:pt x="3652" y="152929"/>
                  </a:lnTo>
                  <a:lnTo>
                    <a:pt x="31870" y="84796"/>
                  </a:lnTo>
                  <a:lnTo>
                    <a:pt x="84796" y="31870"/>
                  </a:lnTo>
                  <a:lnTo>
                    <a:pt x="152929" y="3652"/>
                  </a:lnTo>
                  <a:lnTo>
                    <a:pt x="190347" y="0"/>
                  </a:lnTo>
                  <a:lnTo>
                    <a:pt x="227766" y="3652"/>
                  </a:lnTo>
                  <a:lnTo>
                    <a:pt x="253397" y="11411"/>
                  </a:lnTo>
                  <a:lnTo>
                    <a:pt x="190347" y="11411"/>
                  </a:lnTo>
                  <a:lnTo>
                    <a:pt x="155173" y="14851"/>
                  </a:lnTo>
                  <a:lnTo>
                    <a:pt x="91129" y="41388"/>
                  </a:lnTo>
                  <a:lnTo>
                    <a:pt x="41388" y="91129"/>
                  </a:lnTo>
                  <a:lnTo>
                    <a:pt x="14851" y="155173"/>
                  </a:lnTo>
                  <a:lnTo>
                    <a:pt x="11411" y="190347"/>
                  </a:lnTo>
                  <a:lnTo>
                    <a:pt x="14851" y="225522"/>
                  </a:lnTo>
                  <a:lnTo>
                    <a:pt x="41388" y="289565"/>
                  </a:lnTo>
                  <a:lnTo>
                    <a:pt x="91129" y="339306"/>
                  </a:lnTo>
                  <a:lnTo>
                    <a:pt x="155173" y="365843"/>
                  </a:lnTo>
                  <a:lnTo>
                    <a:pt x="190347" y="369283"/>
                  </a:lnTo>
                  <a:lnTo>
                    <a:pt x="253397" y="369283"/>
                  </a:lnTo>
                  <a:lnTo>
                    <a:pt x="227766" y="377042"/>
                  </a:lnTo>
                  <a:lnTo>
                    <a:pt x="190347" y="380695"/>
                  </a:lnTo>
                  <a:close/>
                </a:path>
                <a:path w="381000" h="381000">
                  <a:moveTo>
                    <a:pt x="253397" y="369283"/>
                  </a:moveTo>
                  <a:lnTo>
                    <a:pt x="190347" y="369283"/>
                  </a:lnTo>
                  <a:lnTo>
                    <a:pt x="225522" y="365843"/>
                  </a:lnTo>
                  <a:lnTo>
                    <a:pt x="258856" y="355741"/>
                  </a:lnTo>
                  <a:lnTo>
                    <a:pt x="316865" y="316865"/>
                  </a:lnTo>
                  <a:lnTo>
                    <a:pt x="355741" y="258856"/>
                  </a:lnTo>
                  <a:lnTo>
                    <a:pt x="369283" y="190347"/>
                  </a:lnTo>
                  <a:lnTo>
                    <a:pt x="365843" y="155173"/>
                  </a:lnTo>
                  <a:lnTo>
                    <a:pt x="339306" y="91129"/>
                  </a:lnTo>
                  <a:lnTo>
                    <a:pt x="289565" y="41388"/>
                  </a:lnTo>
                  <a:lnTo>
                    <a:pt x="225522" y="14851"/>
                  </a:lnTo>
                  <a:lnTo>
                    <a:pt x="190347" y="11411"/>
                  </a:lnTo>
                  <a:lnTo>
                    <a:pt x="253397" y="11411"/>
                  </a:lnTo>
                  <a:lnTo>
                    <a:pt x="295899" y="31870"/>
                  </a:lnTo>
                  <a:lnTo>
                    <a:pt x="348824" y="84828"/>
                  </a:lnTo>
                  <a:lnTo>
                    <a:pt x="377042" y="152939"/>
                  </a:lnTo>
                  <a:lnTo>
                    <a:pt x="380695" y="190347"/>
                  </a:lnTo>
                  <a:lnTo>
                    <a:pt x="377042" y="227766"/>
                  </a:lnTo>
                  <a:lnTo>
                    <a:pt x="348824" y="295899"/>
                  </a:lnTo>
                  <a:lnTo>
                    <a:pt x="295899" y="348824"/>
                  </a:lnTo>
                  <a:lnTo>
                    <a:pt x="263230" y="366307"/>
                  </a:lnTo>
                  <a:lnTo>
                    <a:pt x="253397" y="369283"/>
                  </a:lnTo>
                  <a:close/>
                </a:path>
              </a:pathLst>
            </a:custGeom>
            <a:solidFill>
              <a:srgbClr val="9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31799" y="3480486"/>
            <a:ext cx="254000" cy="254000"/>
            <a:chOff x="647699" y="5220729"/>
            <a:chExt cx="381000" cy="381000"/>
          </a:xfrm>
        </p:grpSpPr>
        <p:sp>
          <p:nvSpPr>
            <p:cNvPr id="12" name="object 12"/>
            <p:cNvSpPr/>
            <p:nvPr/>
          </p:nvSpPr>
          <p:spPr>
            <a:xfrm>
              <a:off x="689962" y="5262990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295275" h="295275">
                  <a:moveTo>
                    <a:pt x="147637" y="295275"/>
                  </a:moveTo>
                  <a:lnTo>
                    <a:pt x="100972" y="287748"/>
                  </a:lnTo>
                  <a:lnTo>
                    <a:pt x="60444" y="266789"/>
                  </a:lnTo>
                  <a:lnTo>
                    <a:pt x="28485" y="234830"/>
                  </a:lnTo>
                  <a:lnTo>
                    <a:pt x="7526" y="194302"/>
                  </a:lnTo>
                  <a:lnTo>
                    <a:pt x="0" y="147637"/>
                  </a:lnTo>
                  <a:lnTo>
                    <a:pt x="7526" y="100972"/>
                  </a:lnTo>
                  <a:lnTo>
                    <a:pt x="28485" y="60444"/>
                  </a:lnTo>
                  <a:lnTo>
                    <a:pt x="60444" y="28485"/>
                  </a:lnTo>
                  <a:lnTo>
                    <a:pt x="100972" y="7526"/>
                  </a:lnTo>
                  <a:lnTo>
                    <a:pt x="147637" y="0"/>
                  </a:lnTo>
                  <a:lnTo>
                    <a:pt x="194302" y="7526"/>
                  </a:lnTo>
                  <a:lnTo>
                    <a:pt x="234830" y="28485"/>
                  </a:lnTo>
                  <a:lnTo>
                    <a:pt x="266789" y="60444"/>
                  </a:lnTo>
                  <a:lnTo>
                    <a:pt x="287748" y="100972"/>
                  </a:lnTo>
                  <a:lnTo>
                    <a:pt x="295275" y="147637"/>
                  </a:lnTo>
                  <a:lnTo>
                    <a:pt x="287748" y="194302"/>
                  </a:lnTo>
                  <a:lnTo>
                    <a:pt x="266789" y="234830"/>
                  </a:lnTo>
                  <a:lnTo>
                    <a:pt x="234830" y="266789"/>
                  </a:lnTo>
                  <a:lnTo>
                    <a:pt x="194302" y="287748"/>
                  </a:lnTo>
                  <a:lnTo>
                    <a:pt x="147637" y="29527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7699" y="522072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347" y="380695"/>
                  </a:moveTo>
                  <a:lnTo>
                    <a:pt x="117464" y="366307"/>
                  </a:lnTo>
                  <a:lnTo>
                    <a:pt x="55765" y="324930"/>
                  </a:lnTo>
                  <a:lnTo>
                    <a:pt x="14388" y="263230"/>
                  </a:lnTo>
                  <a:lnTo>
                    <a:pt x="0" y="190347"/>
                  </a:lnTo>
                  <a:lnTo>
                    <a:pt x="3652" y="152929"/>
                  </a:lnTo>
                  <a:lnTo>
                    <a:pt x="31870" y="84796"/>
                  </a:lnTo>
                  <a:lnTo>
                    <a:pt x="84796" y="31870"/>
                  </a:lnTo>
                  <a:lnTo>
                    <a:pt x="152929" y="3652"/>
                  </a:lnTo>
                  <a:lnTo>
                    <a:pt x="190347" y="0"/>
                  </a:lnTo>
                  <a:lnTo>
                    <a:pt x="227766" y="3652"/>
                  </a:lnTo>
                  <a:lnTo>
                    <a:pt x="253397" y="11411"/>
                  </a:lnTo>
                  <a:lnTo>
                    <a:pt x="190347" y="11411"/>
                  </a:lnTo>
                  <a:lnTo>
                    <a:pt x="155173" y="14851"/>
                  </a:lnTo>
                  <a:lnTo>
                    <a:pt x="91129" y="41388"/>
                  </a:lnTo>
                  <a:lnTo>
                    <a:pt x="41388" y="91129"/>
                  </a:lnTo>
                  <a:lnTo>
                    <a:pt x="14851" y="155173"/>
                  </a:lnTo>
                  <a:lnTo>
                    <a:pt x="11411" y="190347"/>
                  </a:lnTo>
                  <a:lnTo>
                    <a:pt x="14851" y="225522"/>
                  </a:lnTo>
                  <a:lnTo>
                    <a:pt x="41388" y="289565"/>
                  </a:lnTo>
                  <a:lnTo>
                    <a:pt x="91129" y="339306"/>
                  </a:lnTo>
                  <a:lnTo>
                    <a:pt x="155173" y="365843"/>
                  </a:lnTo>
                  <a:lnTo>
                    <a:pt x="190347" y="369283"/>
                  </a:lnTo>
                  <a:lnTo>
                    <a:pt x="253397" y="369283"/>
                  </a:lnTo>
                  <a:lnTo>
                    <a:pt x="227766" y="377042"/>
                  </a:lnTo>
                  <a:lnTo>
                    <a:pt x="190347" y="380695"/>
                  </a:lnTo>
                  <a:close/>
                </a:path>
                <a:path w="381000" h="381000">
                  <a:moveTo>
                    <a:pt x="253397" y="369283"/>
                  </a:moveTo>
                  <a:lnTo>
                    <a:pt x="190347" y="369283"/>
                  </a:lnTo>
                  <a:lnTo>
                    <a:pt x="225522" y="365843"/>
                  </a:lnTo>
                  <a:lnTo>
                    <a:pt x="258856" y="355741"/>
                  </a:lnTo>
                  <a:lnTo>
                    <a:pt x="316865" y="316865"/>
                  </a:lnTo>
                  <a:lnTo>
                    <a:pt x="355741" y="258856"/>
                  </a:lnTo>
                  <a:lnTo>
                    <a:pt x="369283" y="190347"/>
                  </a:lnTo>
                  <a:lnTo>
                    <a:pt x="365843" y="155173"/>
                  </a:lnTo>
                  <a:lnTo>
                    <a:pt x="339306" y="91129"/>
                  </a:lnTo>
                  <a:lnTo>
                    <a:pt x="289565" y="41388"/>
                  </a:lnTo>
                  <a:lnTo>
                    <a:pt x="225522" y="14851"/>
                  </a:lnTo>
                  <a:lnTo>
                    <a:pt x="190347" y="11411"/>
                  </a:lnTo>
                  <a:lnTo>
                    <a:pt x="253397" y="11411"/>
                  </a:lnTo>
                  <a:lnTo>
                    <a:pt x="295899" y="31870"/>
                  </a:lnTo>
                  <a:lnTo>
                    <a:pt x="348824" y="84828"/>
                  </a:lnTo>
                  <a:lnTo>
                    <a:pt x="377042" y="152939"/>
                  </a:lnTo>
                  <a:lnTo>
                    <a:pt x="380695" y="190347"/>
                  </a:lnTo>
                  <a:lnTo>
                    <a:pt x="377042" y="227766"/>
                  </a:lnTo>
                  <a:lnTo>
                    <a:pt x="348824" y="295899"/>
                  </a:lnTo>
                  <a:lnTo>
                    <a:pt x="295899" y="348824"/>
                  </a:lnTo>
                  <a:lnTo>
                    <a:pt x="263230" y="366307"/>
                  </a:lnTo>
                  <a:lnTo>
                    <a:pt x="253397" y="369283"/>
                  </a:lnTo>
                  <a:close/>
                </a:path>
              </a:pathLst>
            </a:custGeom>
            <a:solidFill>
              <a:srgbClr val="9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31799" y="4378066"/>
            <a:ext cx="254000" cy="254000"/>
            <a:chOff x="647699" y="6567099"/>
            <a:chExt cx="381000" cy="381000"/>
          </a:xfrm>
        </p:grpSpPr>
        <p:sp>
          <p:nvSpPr>
            <p:cNvPr id="15" name="object 15"/>
            <p:cNvSpPr/>
            <p:nvPr/>
          </p:nvSpPr>
          <p:spPr>
            <a:xfrm>
              <a:off x="689962" y="6609361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295275" h="295275">
                  <a:moveTo>
                    <a:pt x="147637" y="295275"/>
                  </a:moveTo>
                  <a:lnTo>
                    <a:pt x="100972" y="287748"/>
                  </a:lnTo>
                  <a:lnTo>
                    <a:pt x="60444" y="266789"/>
                  </a:lnTo>
                  <a:lnTo>
                    <a:pt x="28485" y="234830"/>
                  </a:lnTo>
                  <a:lnTo>
                    <a:pt x="7526" y="194302"/>
                  </a:lnTo>
                  <a:lnTo>
                    <a:pt x="0" y="147637"/>
                  </a:lnTo>
                  <a:lnTo>
                    <a:pt x="7526" y="100972"/>
                  </a:lnTo>
                  <a:lnTo>
                    <a:pt x="28485" y="60444"/>
                  </a:lnTo>
                  <a:lnTo>
                    <a:pt x="60444" y="28485"/>
                  </a:lnTo>
                  <a:lnTo>
                    <a:pt x="100972" y="7526"/>
                  </a:lnTo>
                  <a:lnTo>
                    <a:pt x="147637" y="0"/>
                  </a:lnTo>
                  <a:lnTo>
                    <a:pt x="194302" y="7526"/>
                  </a:lnTo>
                  <a:lnTo>
                    <a:pt x="234830" y="28485"/>
                  </a:lnTo>
                  <a:lnTo>
                    <a:pt x="266789" y="60444"/>
                  </a:lnTo>
                  <a:lnTo>
                    <a:pt x="287748" y="100972"/>
                  </a:lnTo>
                  <a:lnTo>
                    <a:pt x="295275" y="147637"/>
                  </a:lnTo>
                  <a:lnTo>
                    <a:pt x="287748" y="194302"/>
                  </a:lnTo>
                  <a:lnTo>
                    <a:pt x="266789" y="234830"/>
                  </a:lnTo>
                  <a:lnTo>
                    <a:pt x="234830" y="266789"/>
                  </a:lnTo>
                  <a:lnTo>
                    <a:pt x="194302" y="287748"/>
                  </a:lnTo>
                  <a:lnTo>
                    <a:pt x="147637" y="29527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7699" y="656709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347" y="380695"/>
                  </a:moveTo>
                  <a:lnTo>
                    <a:pt x="117464" y="366307"/>
                  </a:lnTo>
                  <a:lnTo>
                    <a:pt x="55765" y="324930"/>
                  </a:lnTo>
                  <a:lnTo>
                    <a:pt x="14388" y="263230"/>
                  </a:lnTo>
                  <a:lnTo>
                    <a:pt x="0" y="190347"/>
                  </a:lnTo>
                  <a:lnTo>
                    <a:pt x="3652" y="152929"/>
                  </a:lnTo>
                  <a:lnTo>
                    <a:pt x="31870" y="84796"/>
                  </a:lnTo>
                  <a:lnTo>
                    <a:pt x="84796" y="31870"/>
                  </a:lnTo>
                  <a:lnTo>
                    <a:pt x="152929" y="3652"/>
                  </a:lnTo>
                  <a:lnTo>
                    <a:pt x="190347" y="0"/>
                  </a:lnTo>
                  <a:lnTo>
                    <a:pt x="227766" y="3652"/>
                  </a:lnTo>
                  <a:lnTo>
                    <a:pt x="253397" y="11411"/>
                  </a:lnTo>
                  <a:lnTo>
                    <a:pt x="190347" y="11411"/>
                  </a:lnTo>
                  <a:lnTo>
                    <a:pt x="155173" y="14851"/>
                  </a:lnTo>
                  <a:lnTo>
                    <a:pt x="91129" y="41388"/>
                  </a:lnTo>
                  <a:lnTo>
                    <a:pt x="41388" y="91129"/>
                  </a:lnTo>
                  <a:lnTo>
                    <a:pt x="14851" y="155173"/>
                  </a:lnTo>
                  <a:lnTo>
                    <a:pt x="11411" y="190347"/>
                  </a:lnTo>
                  <a:lnTo>
                    <a:pt x="14851" y="225522"/>
                  </a:lnTo>
                  <a:lnTo>
                    <a:pt x="41388" y="289565"/>
                  </a:lnTo>
                  <a:lnTo>
                    <a:pt x="91129" y="339306"/>
                  </a:lnTo>
                  <a:lnTo>
                    <a:pt x="155173" y="365843"/>
                  </a:lnTo>
                  <a:lnTo>
                    <a:pt x="190347" y="369283"/>
                  </a:lnTo>
                  <a:lnTo>
                    <a:pt x="253397" y="369283"/>
                  </a:lnTo>
                  <a:lnTo>
                    <a:pt x="227766" y="377042"/>
                  </a:lnTo>
                  <a:lnTo>
                    <a:pt x="190347" y="380695"/>
                  </a:lnTo>
                  <a:close/>
                </a:path>
                <a:path w="381000" h="381000">
                  <a:moveTo>
                    <a:pt x="253397" y="369283"/>
                  </a:moveTo>
                  <a:lnTo>
                    <a:pt x="190347" y="369283"/>
                  </a:lnTo>
                  <a:lnTo>
                    <a:pt x="225522" y="365843"/>
                  </a:lnTo>
                  <a:lnTo>
                    <a:pt x="258856" y="355741"/>
                  </a:lnTo>
                  <a:lnTo>
                    <a:pt x="316865" y="316865"/>
                  </a:lnTo>
                  <a:lnTo>
                    <a:pt x="355741" y="258856"/>
                  </a:lnTo>
                  <a:lnTo>
                    <a:pt x="369283" y="190347"/>
                  </a:lnTo>
                  <a:lnTo>
                    <a:pt x="365843" y="155173"/>
                  </a:lnTo>
                  <a:lnTo>
                    <a:pt x="339306" y="91129"/>
                  </a:lnTo>
                  <a:lnTo>
                    <a:pt x="289565" y="41388"/>
                  </a:lnTo>
                  <a:lnTo>
                    <a:pt x="225522" y="14851"/>
                  </a:lnTo>
                  <a:lnTo>
                    <a:pt x="190347" y="11411"/>
                  </a:lnTo>
                  <a:lnTo>
                    <a:pt x="253397" y="11411"/>
                  </a:lnTo>
                  <a:lnTo>
                    <a:pt x="295899" y="31870"/>
                  </a:lnTo>
                  <a:lnTo>
                    <a:pt x="348824" y="84828"/>
                  </a:lnTo>
                  <a:lnTo>
                    <a:pt x="377042" y="152939"/>
                  </a:lnTo>
                  <a:lnTo>
                    <a:pt x="380695" y="190347"/>
                  </a:lnTo>
                  <a:lnTo>
                    <a:pt x="377042" y="227766"/>
                  </a:lnTo>
                  <a:lnTo>
                    <a:pt x="348824" y="295899"/>
                  </a:lnTo>
                  <a:lnTo>
                    <a:pt x="295899" y="348824"/>
                  </a:lnTo>
                  <a:lnTo>
                    <a:pt x="263230" y="366307"/>
                  </a:lnTo>
                  <a:lnTo>
                    <a:pt x="253397" y="369283"/>
                  </a:lnTo>
                  <a:close/>
                </a:path>
              </a:pathLst>
            </a:custGeom>
            <a:solidFill>
              <a:srgbClr val="9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31799" y="5621269"/>
            <a:ext cx="254000" cy="254000"/>
            <a:chOff x="647699" y="8431904"/>
            <a:chExt cx="381000" cy="381000"/>
          </a:xfrm>
        </p:grpSpPr>
        <p:sp>
          <p:nvSpPr>
            <p:cNvPr id="18" name="object 18"/>
            <p:cNvSpPr/>
            <p:nvPr/>
          </p:nvSpPr>
          <p:spPr>
            <a:xfrm>
              <a:off x="689962" y="8474166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295275" h="295275">
                  <a:moveTo>
                    <a:pt x="147637" y="295275"/>
                  </a:moveTo>
                  <a:lnTo>
                    <a:pt x="100972" y="287748"/>
                  </a:lnTo>
                  <a:lnTo>
                    <a:pt x="60444" y="266789"/>
                  </a:lnTo>
                  <a:lnTo>
                    <a:pt x="28485" y="234830"/>
                  </a:lnTo>
                  <a:lnTo>
                    <a:pt x="7526" y="194302"/>
                  </a:lnTo>
                  <a:lnTo>
                    <a:pt x="0" y="147637"/>
                  </a:lnTo>
                  <a:lnTo>
                    <a:pt x="7526" y="100972"/>
                  </a:lnTo>
                  <a:lnTo>
                    <a:pt x="28485" y="60444"/>
                  </a:lnTo>
                  <a:lnTo>
                    <a:pt x="60444" y="28485"/>
                  </a:lnTo>
                  <a:lnTo>
                    <a:pt x="100972" y="7526"/>
                  </a:lnTo>
                  <a:lnTo>
                    <a:pt x="147637" y="0"/>
                  </a:lnTo>
                  <a:lnTo>
                    <a:pt x="194302" y="7526"/>
                  </a:lnTo>
                  <a:lnTo>
                    <a:pt x="234830" y="28485"/>
                  </a:lnTo>
                  <a:lnTo>
                    <a:pt x="266789" y="60444"/>
                  </a:lnTo>
                  <a:lnTo>
                    <a:pt x="287748" y="100972"/>
                  </a:lnTo>
                  <a:lnTo>
                    <a:pt x="295275" y="147637"/>
                  </a:lnTo>
                  <a:lnTo>
                    <a:pt x="287748" y="194302"/>
                  </a:lnTo>
                  <a:lnTo>
                    <a:pt x="266789" y="234830"/>
                  </a:lnTo>
                  <a:lnTo>
                    <a:pt x="234830" y="266789"/>
                  </a:lnTo>
                  <a:lnTo>
                    <a:pt x="194302" y="287748"/>
                  </a:lnTo>
                  <a:lnTo>
                    <a:pt x="147637" y="295275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7699" y="8431904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347" y="380695"/>
                  </a:moveTo>
                  <a:lnTo>
                    <a:pt x="117464" y="366307"/>
                  </a:lnTo>
                  <a:lnTo>
                    <a:pt x="55765" y="324930"/>
                  </a:lnTo>
                  <a:lnTo>
                    <a:pt x="14388" y="263230"/>
                  </a:lnTo>
                  <a:lnTo>
                    <a:pt x="0" y="190347"/>
                  </a:lnTo>
                  <a:lnTo>
                    <a:pt x="3652" y="152929"/>
                  </a:lnTo>
                  <a:lnTo>
                    <a:pt x="31870" y="84796"/>
                  </a:lnTo>
                  <a:lnTo>
                    <a:pt x="84796" y="31870"/>
                  </a:lnTo>
                  <a:lnTo>
                    <a:pt x="152929" y="3652"/>
                  </a:lnTo>
                  <a:lnTo>
                    <a:pt x="190347" y="0"/>
                  </a:lnTo>
                  <a:lnTo>
                    <a:pt x="227766" y="3652"/>
                  </a:lnTo>
                  <a:lnTo>
                    <a:pt x="253397" y="11411"/>
                  </a:lnTo>
                  <a:lnTo>
                    <a:pt x="190347" y="11411"/>
                  </a:lnTo>
                  <a:lnTo>
                    <a:pt x="155173" y="14851"/>
                  </a:lnTo>
                  <a:lnTo>
                    <a:pt x="91129" y="41388"/>
                  </a:lnTo>
                  <a:lnTo>
                    <a:pt x="41388" y="91129"/>
                  </a:lnTo>
                  <a:lnTo>
                    <a:pt x="14851" y="155173"/>
                  </a:lnTo>
                  <a:lnTo>
                    <a:pt x="11411" y="190347"/>
                  </a:lnTo>
                  <a:lnTo>
                    <a:pt x="14851" y="225522"/>
                  </a:lnTo>
                  <a:lnTo>
                    <a:pt x="41388" y="289565"/>
                  </a:lnTo>
                  <a:lnTo>
                    <a:pt x="91129" y="339306"/>
                  </a:lnTo>
                  <a:lnTo>
                    <a:pt x="155173" y="365843"/>
                  </a:lnTo>
                  <a:lnTo>
                    <a:pt x="190347" y="369283"/>
                  </a:lnTo>
                  <a:lnTo>
                    <a:pt x="253397" y="369283"/>
                  </a:lnTo>
                  <a:lnTo>
                    <a:pt x="227766" y="377042"/>
                  </a:lnTo>
                  <a:lnTo>
                    <a:pt x="190347" y="380695"/>
                  </a:lnTo>
                  <a:close/>
                </a:path>
                <a:path w="381000" h="381000">
                  <a:moveTo>
                    <a:pt x="253397" y="369283"/>
                  </a:moveTo>
                  <a:lnTo>
                    <a:pt x="190347" y="369283"/>
                  </a:lnTo>
                  <a:lnTo>
                    <a:pt x="225522" y="365843"/>
                  </a:lnTo>
                  <a:lnTo>
                    <a:pt x="258856" y="355741"/>
                  </a:lnTo>
                  <a:lnTo>
                    <a:pt x="316865" y="316865"/>
                  </a:lnTo>
                  <a:lnTo>
                    <a:pt x="355741" y="258856"/>
                  </a:lnTo>
                  <a:lnTo>
                    <a:pt x="369283" y="190347"/>
                  </a:lnTo>
                  <a:lnTo>
                    <a:pt x="365843" y="155173"/>
                  </a:lnTo>
                  <a:lnTo>
                    <a:pt x="339306" y="91129"/>
                  </a:lnTo>
                  <a:lnTo>
                    <a:pt x="289565" y="41388"/>
                  </a:lnTo>
                  <a:lnTo>
                    <a:pt x="225522" y="14851"/>
                  </a:lnTo>
                  <a:lnTo>
                    <a:pt x="190347" y="11411"/>
                  </a:lnTo>
                  <a:lnTo>
                    <a:pt x="253397" y="11411"/>
                  </a:lnTo>
                  <a:lnTo>
                    <a:pt x="295899" y="31870"/>
                  </a:lnTo>
                  <a:lnTo>
                    <a:pt x="348824" y="84828"/>
                  </a:lnTo>
                  <a:lnTo>
                    <a:pt x="377042" y="152939"/>
                  </a:lnTo>
                  <a:lnTo>
                    <a:pt x="380695" y="190347"/>
                  </a:lnTo>
                  <a:lnTo>
                    <a:pt x="377042" y="227766"/>
                  </a:lnTo>
                  <a:lnTo>
                    <a:pt x="348824" y="295899"/>
                  </a:lnTo>
                  <a:lnTo>
                    <a:pt x="295899" y="348824"/>
                  </a:lnTo>
                  <a:lnTo>
                    <a:pt x="263230" y="366307"/>
                  </a:lnTo>
                  <a:lnTo>
                    <a:pt x="253397" y="369283"/>
                  </a:lnTo>
                  <a:close/>
                </a:path>
              </a:pathLst>
            </a:custGeom>
            <a:solidFill>
              <a:srgbClr val="9E0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64261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\\Ceey_srv\файлообменник\_БЮДЖЕТИРОВАНИЕ - ИБ\Конкурс 2021\4.08\Предварительные собрания и итоговые собрания раунд 19-20\Глазовский район итоговое собрание.jpg">
            <a:extLst>
              <a:ext uri="{FF2B5EF4-FFF2-40B4-BE49-F238E27FC236}">
                <a16:creationId xmlns:a16="http://schemas.microsoft.com/office/drawing/2014/main" xmlns="" id="{931B5C36-471E-5B45-BF13-03719B3B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999" t="29068" r="2477"/>
          <a:stretch>
            <a:fillRect/>
          </a:stretch>
        </p:blipFill>
        <p:spPr bwMode="auto">
          <a:xfrm>
            <a:off x="4971216" y="3260558"/>
            <a:ext cx="7380674" cy="385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\\Ceey_srv\файлообменник\_БЮДЖЕТИРОВАНИЕ - ИБ\Конкурс 2021\4.08\предварительные мероприятия\Глазовский район.jpg">
            <a:extLst>
              <a:ext uri="{FF2B5EF4-FFF2-40B4-BE49-F238E27FC236}">
                <a16:creationId xmlns:a16="http://schemas.microsoft.com/office/drawing/2014/main" xmlns="" id="{35E4E571-69BD-DF49-BFE8-E6749504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6181" y="3008211"/>
            <a:ext cx="6152976" cy="410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\\Ceey_srv\файлообменник\_БЮДЖЕТИРОВАНИЕ - ИБ\Конкурс 2021\4.08\Предварительные собрания и итоговые собрания раунд 19-20\Красногорский район Кокман итоговое собрание.jpg">
            <a:extLst>
              <a:ext uri="{FF2B5EF4-FFF2-40B4-BE49-F238E27FC236}">
                <a16:creationId xmlns:a16="http://schemas.microsoft.com/office/drawing/2014/main" xmlns="" id="{AC603B2E-8121-DD48-9CEA-8EA98FF3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5521" y="-958448"/>
            <a:ext cx="6120415" cy="459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14581D6-8C9D-4D4A-B888-A22100FD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F74E-9715-4390-87D8-CCA8478F458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4FA8B0C7-99A4-4AA5-9574-C9CB9C0B5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0663" y="723900"/>
            <a:ext cx="5621337" cy="2100263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Блок 1. Работа с населением</a:t>
            </a: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99A79CD3-967C-45A5-8844-30D2060E7E39}"/>
              </a:ext>
            </a:extLst>
          </p:cNvPr>
          <p:cNvSpPr/>
          <p:nvPr/>
        </p:nvSpPr>
        <p:spPr>
          <a:xfrm rot="16200000" flipV="1">
            <a:off x="3545787" y="1392003"/>
            <a:ext cx="4038602" cy="585005"/>
          </a:xfrm>
          <a:custGeom>
            <a:avLst/>
            <a:gdLst/>
            <a:ahLst/>
            <a:cxnLst/>
            <a:rect l="0" t="0" r="0" b="0"/>
            <a:pathLst>
              <a:path w="6126481" h="914401">
                <a:moveTo>
                  <a:pt x="0" y="0"/>
                </a:moveTo>
                <a:lnTo>
                  <a:pt x="0" y="0"/>
                </a:lnTo>
                <a:lnTo>
                  <a:pt x="3063240" y="914400"/>
                </a:lnTo>
                <a:lnTo>
                  <a:pt x="61264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083E1B3-A178-4818-8A7A-A5914FE19329}"/>
              </a:ext>
            </a:extLst>
          </p:cNvPr>
          <p:cNvSpPr/>
          <p:nvPr/>
        </p:nvSpPr>
        <p:spPr>
          <a:xfrm>
            <a:off x="5776843" y="-29168"/>
            <a:ext cx="6483636" cy="3408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2FDB7042-4839-46B4-8AC7-3E12D5EF1C71}"/>
              </a:ext>
            </a:extLst>
          </p:cNvPr>
          <p:cNvSpPr/>
          <p:nvPr/>
        </p:nvSpPr>
        <p:spPr>
          <a:xfrm>
            <a:off x="5705821" y="3360336"/>
            <a:ext cx="7467601" cy="658576"/>
          </a:xfrm>
          <a:custGeom>
            <a:avLst/>
            <a:gdLst/>
            <a:ahLst/>
            <a:cxnLst/>
            <a:rect l="0" t="0" r="0" b="0"/>
            <a:pathLst>
              <a:path w="6126481" h="914401">
                <a:moveTo>
                  <a:pt x="0" y="0"/>
                </a:moveTo>
                <a:lnTo>
                  <a:pt x="0" y="0"/>
                </a:lnTo>
                <a:lnTo>
                  <a:pt x="3063240" y="914400"/>
                </a:lnTo>
                <a:lnTo>
                  <a:pt x="61264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FA8B0C7-99A4-4AA5-9574-C9CB9C0B5568}"/>
              </a:ext>
            </a:extLst>
          </p:cNvPr>
          <p:cNvSpPr txBox="1">
            <a:spLocks/>
          </p:cNvSpPr>
          <p:nvPr/>
        </p:nvSpPr>
        <p:spPr>
          <a:xfrm>
            <a:off x="6167023" y="723546"/>
            <a:ext cx="5621833" cy="21007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Блок 1. Работа с населением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1905674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40321"/>
            <a:ext cx="4691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Предварительные мероприятия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7957" y="2285879"/>
            <a:ext cx="351660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/>
              <a:t>Проработка </a:t>
            </a:r>
          </a:p>
          <a:p>
            <a:pPr algn="ctr"/>
            <a:r>
              <a:rPr lang="ru-RU" sz="2500" b="1" dirty="0"/>
              <a:t>инициативного проекта</a:t>
            </a:r>
          </a:p>
          <a:p>
            <a:endParaRPr lang="ru-RU" sz="2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22843" y="3568871"/>
            <a:ext cx="24458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Сход/собрание/</a:t>
            </a:r>
          </a:p>
          <a:p>
            <a:pPr algn="ctr"/>
            <a:r>
              <a:rPr lang="ru-RU" sz="2500" b="1" dirty="0"/>
              <a:t>конференция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34475"/>
            <a:ext cx="4417957" cy="2596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3649" y="4430645"/>
            <a:ext cx="3524250" cy="2349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7957" y="3265295"/>
            <a:ext cx="3429400" cy="193205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0" y="195066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Основные этапы работы с населением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2944864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DF3CFC7-ABDD-45CC-86BB-18EF1C2CDCF6}"/>
              </a:ext>
            </a:extLst>
          </p:cNvPr>
          <p:cNvSpPr/>
          <p:nvPr/>
        </p:nvSpPr>
        <p:spPr>
          <a:xfrm>
            <a:off x="3118824" y="1609740"/>
            <a:ext cx="68832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lang="ru-RU" altLang="ru-RU" sz="5500" b="1" dirty="0">
                <a:latin typeface="Arial" pitchFamily="34" charset="0"/>
                <a:cs typeface="Arial" pitchFamily="34" charset="0"/>
              </a:rPr>
              <a:t> Предварительные мероприятия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592" y="4232787"/>
            <a:ext cx="3452353" cy="2188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875935"/>
            <a:ext cx="4580598" cy="376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99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93863" y="1632254"/>
            <a:ext cx="10498137" cy="4629150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Рассказать про инициативое бюджетирование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Определить перечень проблем для обсуждения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Дать возможность людям узнать вас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Заработать баллы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Узнать что-то новое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Найти спонсоров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Привлечь инициативных граждан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lex\Downloads\analysin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4133" y="1735285"/>
            <a:ext cx="530303" cy="530303"/>
          </a:xfrm>
          <a:prstGeom prst="rect">
            <a:avLst/>
          </a:prstGeom>
          <a:noFill/>
        </p:spPr>
      </p:pic>
      <p:pic>
        <p:nvPicPr>
          <p:cNvPr id="1028" name="Picture 4" descr="C:\Users\Alex\Downloads\path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12580" y="2347480"/>
            <a:ext cx="473405" cy="473405"/>
          </a:xfrm>
          <a:prstGeom prst="rect">
            <a:avLst/>
          </a:prstGeom>
          <a:noFill/>
        </p:spPr>
      </p:pic>
      <p:pic>
        <p:nvPicPr>
          <p:cNvPr id="1029" name="Picture 5" descr="C:\Users\Alex\Downloads\meeting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0548" y="2993090"/>
            <a:ext cx="457473" cy="457473"/>
          </a:xfrm>
          <a:prstGeom prst="rect">
            <a:avLst/>
          </a:prstGeom>
          <a:noFill/>
        </p:spPr>
      </p:pic>
      <p:pic>
        <p:nvPicPr>
          <p:cNvPr id="1031" name="Picture 7" descr="C:\Users\Alex\Downloads\add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7787" y="3585087"/>
            <a:ext cx="502992" cy="502992"/>
          </a:xfrm>
          <a:prstGeom prst="rect">
            <a:avLst/>
          </a:prstGeom>
          <a:noFill/>
        </p:spPr>
      </p:pic>
      <p:pic>
        <p:nvPicPr>
          <p:cNvPr id="1032" name="Picture 8" descr="C:\Users\Alex\Downloads\knowledg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3236" y="4171232"/>
            <a:ext cx="512097" cy="512097"/>
          </a:xfrm>
          <a:prstGeom prst="rect">
            <a:avLst/>
          </a:prstGeom>
          <a:noFill/>
        </p:spPr>
      </p:pic>
      <p:pic>
        <p:nvPicPr>
          <p:cNvPr id="1033" name="Picture 9" descr="C:\Users\Alex\Downloads\funds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1684" y="4846434"/>
            <a:ext cx="455197" cy="455197"/>
          </a:xfrm>
          <a:prstGeom prst="rect">
            <a:avLst/>
          </a:prstGeom>
          <a:noFill/>
        </p:spPr>
      </p:pic>
      <p:pic>
        <p:nvPicPr>
          <p:cNvPr id="1034" name="Picture 10" descr="C:\Users\Alex\Downloads\runner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2340" y="5564046"/>
            <a:ext cx="493889" cy="493889"/>
          </a:xfrm>
          <a:prstGeom prst="rect">
            <a:avLst/>
          </a:prstGeom>
          <a:noFill/>
        </p:spPr>
      </p:pic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xmlns="" id="{46805F21-C731-4619-A1F3-D5C74497CF0F}"/>
              </a:ext>
            </a:extLst>
          </p:cNvPr>
          <p:cNvSpPr/>
          <p:nvPr/>
        </p:nvSpPr>
        <p:spPr>
          <a:xfrm rot="10800000">
            <a:off x="-552767" y="457906"/>
            <a:ext cx="9446043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B1F0BF-E068-4986-BCF8-BBC40127033F}"/>
              </a:ext>
            </a:extLst>
          </p:cNvPr>
          <p:cNvSpPr txBox="1"/>
          <p:nvPr/>
        </p:nvSpPr>
        <p:spPr>
          <a:xfrm>
            <a:off x="0" y="510097"/>
            <a:ext cx="9188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чего проводить предварительные мероприятия?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8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49613" y="1547813"/>
            <a:ext cx="8942387" cy="462915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sz="4100" dirty="0">
                <a:latin typeface="Arial" pitchFamily="34" charset="0"/>
                <a:cs typeface="Arial" pitchFamily="34" charset="0"/>
              </a:rPr>
              <a:t>Администрацию муниципального образования</a:t>
            </a: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100" dirty="0">
                <a:latin typeface="Arial" pitchFamily="34" charset="0"/>
                <a:cs typeface="Arial" pitchFamily="34" charset="0"/>
              </a:rPr>
              <a:t>Жителей населенных пунктов, улиц, микрорайонов</a:t>
            </a: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41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100" dirty="0">
                <a:latin typeface="Arial" pitchFamily="34" charset="0"/>
                <a:cs typeface="Arial" pitchFamily="34" charset="0"/>
              </a:rPr>
              <a:t>Молодежь, школьников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199" y="5078528"/>
            <a:ext cx="1098435" cy="1098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199" y="3476054"/>
            <a:ext cx="1104260" cy="1104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827" y="1666650"/>
            <a:ext cx="1104260" cy="11042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7087" y="1664745"/>
            <a:ext cx="1104260" cy="1104260"/>
          </a:xfrm>
          <a:prstGeom prst="rect">
            <a:avLst/>
          </a:prstGeom>
        </p:spPr>
      </p:pic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xmlns="" id="{3ACEB1F4-99A4-48D1-8B0C-2AB39C83CE75}"/>
              </a:ext>
            </a:extLst>
          </p:cNvPr>
          <p:cNvSpPr/>
          <p:nvPr/>
        </p:nvSpPr>
        <p:spPr>
          <a:xfrm rot="10800000">
            <a:off x="-393276" y="327724"/>
            <a:ext cx="6944996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5314E8-4CC8-4187-AB2C-0C139BDF6E94}"/>
              </a:ext>
            </a:extLst>
          </p:cNvPr>
          <p:cNvSpPr txBox="1"/>
          <p:nvPr/>
        </p:nvSpPr>
        <p:spPr>
          <a:xfrm>
            <a:off x="0" y="353567"/>
            <a:ext cx="96316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Кого вовлекать в мероприятия?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8648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-1" y="1290638"/>
            <a:ext cx="8716297" cy="18176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133" dirty="0">
                <a:latin typeface="Arial" pitchFamily="34" charset="0"/>
                <a:cs typeface="Arial" pitchFamily="34" charset="0"/>
              </a:rPr>
              <a:t>Размещение красочных и не стандартных объявлений в местах с высокой проходимостью увеличивает число потенциальных участников мероприятия</a:t>
            </a:r>
          </a:p>
          <a:p>
            <a:pPr>
              <a:defRPr/>
            </a:pPr>
            <a:endParaRPr lang="ru-RU" sz="2133" dirty="0"/>
          </a:p>
          <a:p>
            <a:pPr>
              <a:defRPr/>
            </a:pPr>
            <a:endParaRPr lang="ru-RU" sz="2133" dirty="0"/>
          </a:p>
          <a:p>
            <a:endParaRPr lang="ru-RU" sz="2133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2577" name="Picture 1" descr="\\Ceey_srv\файлообменник\_БЮДЖЕТИРОВАНИЕ - ИБ\Конкурс 2021\4.08\Информирование населения\г. Ижев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523" y="2626822"/>
            <a:ext cx="5105765" cy="340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4339243" y="5303521"/>
            <a:ext cx="1202574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г. Ижевск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2578" name="Picture 2" descr="\\Ceey_srv\файлообменник\_БЮДЖЕТИРОВАНИЕ - ИБ\Конкурс 2021\4.08\Информирование населения\Сюмсинский район.jpg"/>
          <p:cNvPicPr>
            <a:picLocks noChangeAspect="1" noChangeArrowheads="1"/>
          </p:cNvPicPr>
          <p:nvPr/>
        </p:nvPicPr>
        <p:blipFill>
          <a:blip r:embed="rId4" cstate="print"/>
          <a:srcRect t="10419" b="12930"/>
          <a:stretch>
            <a:fillRect/>
          </a:stretch>
        </p:blipFill>
        <p:spPr bwMode="auto">
          <a:xfrm>
            <a:off x="6234544" y="2377440"/>
            <a:ext cx="5957456" cy="34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6486696" y="5173289"/>
            <a:ext cx="2341419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Сюмсинский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322CB1F1-D03D-466B-B771-65D2DEED9D45}"/>
              </a:ext>
            </a:extLst>
          </p:cNvPr>
          <p:cNvSpPr/>
          <p:nvPr/>
        </p:nvSpPr>
        <p:spPr>
          <a:xfrm rot="10800000">
            <a:off x="-603687" y="360755"/>
            <a:ext cx="5750874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D5844-ECE7-4DE6-9283-25670AEB92E0}"/>
              </a:ext>
            </a:extLst>
          </p:cNvPr>
          <p:cNvSpPr txBox="1"/>
          <p:nvPr/>
        </p:nvSpPr>
        <p:spPr>
          <a:xfrm>
            <a:off x="-1" y="460123"/>
            <a:ext cx="1177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вовлекать жителей?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68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D066F-CE52-4ADC-B3BA-3C11684C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1" y="573469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Что такое инициативное бюджетирование?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8723A3C-13AD-45AC-A64A-7605D59C5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0EED9"/>
              </a:clrFrom>
              <a:clrTo>
                <a:srgbClr val="F0EE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0380" y="3967022"/>
            <a:ext cx="3568860" cy="289097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33AB8A2-3C5E-469E-92FA-7EA3D8F0029C}"/>
              </a:ext>
            </a:extLst>
          </p:cNvPr>
          <p:cNvSpPr txBox="1">
            <a:spLocks/>
          </p:cNvSpPr>
          <p:nvPr/>
        </p:nvSpPr>
        <p:spPr>
          <a:xfrm>
            <a:off x="467811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один из инструментов вовлечения граждан в местное самоуправление и управление бюджетом территорий. </a:t>
            </a:r>
          </a:p>
          <a:p>
            <a:endParaRPr lang="ru-RU" sz="3000" dirty="0">
              <a:solidFill>
                <a:prstClr val="black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механизм, позволяющий оперативно выявлять и решать наиболее острые (по мнению самих жителей) социальные проблемы местного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xmlns="" val="2133903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3183" y="1469265"/>
            <a:ext cx="11680825" cy="745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Проведение культурно-массовых мероприятий</a:t>
            </a:r>
          </a:p>
          <a:p>
            <a:pPr marL="0" indent="0">
              <a:buNone/>
            </a:pP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\\Ceey_srv\файлообменник\_БЮДЖЕТИРОВАНИЕ - ИБ\Конкурс 2021\4.08\предварительные мероприятия\Глазовский рай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59" y="2187290"/>
            <a:ext cx="6204569" cy="413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4854857" y="2305537"/>
            <a:ext cx="1404275" cy="646331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Глазовский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\\Ceey_srv\файлообменник\_БЮДЖЕТИРОВАНИЕ - ИБ\Конкурс 2021\4.08\предварительные мероприятия\Шарканский 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982" y="2114196"/>
            <a:ext cx="5535901" cy="415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10009254" y="2305537"/>
            <a:ext cx="2006733" cy="646331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Шарканский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трелка: шеврон 2">
            <a:extLst>
              <a:ext uri="{FF2B5EF4-FFF2-40B4-BE49-F238E27FC236}">
                <a16:creationId xmlns:a16="http://schemas.microsoft.com/office/drawing/2014/main" xmlns="" id="{322CB1F1-D03D-466B-B771-65D2DEED9D45}"/>
              </a:ext>
            </a:extLst>
          </p:cNvPr>
          <p:cNvSpPr/>
          <p:nvPr/>
        </p:nvSpPr>
        <p:spPr>
          <a:xfrm rot="10800000">
            <a:off x="-603687" y="360755"/>
            <a:ext cx="5750874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0D5844-ECE7-4DE6-9283-25670AEB92E0}"/>
              </a:ext>
            </a:extLst>
          </p:cNvPr>
          <p:cNvSpPr txBox="1"/>
          <p:nvPr/>
        </p:nvSpPr>
        <p:spPr>
          <a:xfrm>
            <a:off x="-1" y="460123"/>
            <a:ext cx="1177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вовлекать жителей?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22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98108"/>
            <a:ext cx="6880225" cy="5254688"/>
          </a:xfrm>
        </p:spPr>
        <p:txBody>
          <a:bodyPr>
            <a:noAutofit/>
          </a:bodyPr>
          <a:lstStyle/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Сообщить даты, время и место проведения мероприятий</a:t>
            </a:r>
          </a:p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Стимулировать проведение мероприятий, направленных на участие в проекте</a:t>
            </a:r>
          </a:p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Вовлечь максимальное количество жителей в процесс принятия необходимых решений</a:t>
            </a:r>
          </a:p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Учесть наиболее широкий спектр проблем, беспокоящих жителей</a:t>
            </a:r>
          </a:p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Объяснить населению возможности, предоставляемые конкурсом, а также условия и дальнейшие шаги для участия в проекте</a:t>
            </a:r>
          </a:p>
        </p:txBody>
      </p:sp>
      <p:pic>
        <p:nvPicPr>
          <p:cNvPr id="37890" name="Picture 2" descr="http://isu.mfur.ru/web/uploads/2019-2020/%D0%90%D0%BB%D0%BD%D0%B0%D1%88%D1%81%D0%BA%D0%B8%D0%B9%20/%D0%90%D0%B7%D0%B0%D0%BC%D0%B0%D1%82%D0%BE%D0%B2%D1%81%D0%BA%D0%BE%D0%B5%20/applications/197-6-1573642239-318.jpg"/>
          <p:cNvPicPr>
            <a:picLocks noChangeAspect="1" noChangeArrowheads="1"/>
          </p:cNvPicPr>
          <p:nvPr/>
        </p:nvPicPr>
        <p:blipFill>
          <a:blip r:embed="rId2" cstate="print"/>
          <a:srcRect b="7237"/>
          <a:stretch>
            <a:fillRect/>
          </a:stretch>
        </p:blipFill>
        <p:spPr bwMode="auto">
          <a:xfrm>
            <a:off x="7135091" y="1837747"/>
            <a:ext cx="5056909" cy="367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D2F05149-272C-4028-85E5-3AE0497017C7}"/>
              </a:ext>
            </a:extLst>
          </p:cNvPr>
          <p:cNvSpPr/>
          <p:nvPr/>
        </p:nvSpPr>
        <p:spPr>
          <a:xfrm rot="10800000">
            <a:off x="-473813" y="305205"/>
            <a:ext cx="11033658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0D5844-ECE7-4DE6-9283-25670AEB92E0}"/>
              </a:ext>
            </a:extLst>
          </p:cNvPr>
          <p:cNvSpPr txBox="1"/>
          <p:nvPr/>
        </p:nvSpPr>
        <p:spPr>
          <a:xfrm>
            <a:off x="0" y="373931"/>
            <a:ext cx="1177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 подготовиться к предварительным мероприятиям?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44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14173" y="1757741"/>
            <a:ext cx="11679237" cy="292726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000" dirty="0"/>
              <a:t>Информация о конкурсе инициативных проектов.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000" dirty="0"/>
              <a:t>Принятие решения об участии в конкурсе.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000" dirty="0"/>
              <a:t>Определение актуальных проблем для участия в конкурсе.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000" dirty="0"/>
              <a:t>Выбор даты собрания по определению параметров инициативного проекта и источникам его финансирования.</a:t>
            </a:r>
          </a:p>
          <a:p>
            <a:pPr marL="457200" indent="-457200">
              <a:buFont typeface="+mj-lt"/>
              <a:buAutoNum type="arabicPeriod"/>
            </a:pPr>
            <a:endParaRPr lang="ru-RU" sz="3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9D69151C-D0B7-412F-A035-41C3DDE6322E}"/>
              </a:ext>
            </a:extLst>
          </p:cNvPr>
          <p:cNvSpPr/>
          <p:nvPr/>
        </p:nvSpPr>
        <p:spPr>
          <a:xfrm rot="10800000">
            <a:off x="-480037" y="283589"/>
            <a:ext cx="4750195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DFCFDE-F8A7-47C1-9AE9-FFFF88D77E9D}"/>
              </a:ext>
            </a:extLst>
          </p:cNvPr>
          <p:cNvSpPr txBox="1"/>
          <p:nvPr/>
        </p:nvSpPr>
        <p:spPr>
          <a:xfrm>
            <a:off x="262054" y="283589"/>
            <a:ext cx="440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Повестка дня </a:t>
            </a:r>
          </a:p>
        </p:txBody>
      </p:sp>
    </p:spTree>
    <p:extLst>
      <p:ext uri="{BB962C8B-B14F-4D97-AF65-F5344CB8AC3E}">
        <p14:creationId xmlns:p14="http://schemas.microsoft.com/office/powerpoint/2010/main" xmlns="" val="3646438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0309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Информация о конкурсе проектов.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- Общие положения конкурса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- Возможности (типологии проектов)</a:t>
            </a: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62BBE3F9-2510-4BB0-B48B-D3BDD56BF64D}"/>
              </a:ext>
            </a:extLst>
          </p:cNvPr>
          <p:cNvSpPr/>
          <p:nvPr/>
        </p:nvSpPr>
        <p:spPr>
          <a:xfrm rot="10800000">
            <a:off x="-569781" y="924750"/>
            <a:ext cx="5004621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C5A1B8-C9BC-45F6-AFBF-96CCE86607F4}"/>
              </a:ext>
            </a:extLst>
          </p:cNvPr>
          <p:cNvSpPr txBox="1"/>
          <p:nvPr/>
        </p:nvSpPr>
        <p:spPr>
          <a:xfrm flipH="1">
            <a:off x="0" y="931921"/>
            <a:ext cx="416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чем говорить?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1F57C4-FC14-47D1-8B14-8D561B994D7E}"/>
              </a:ext>
            </a:extLst>
          </p:cNvPr>
          <p:cNvSpPr txBox="1"/>
          <p:nvPr/>
        </p:nvSpPr>
        <p:spPr>
          <a:xfrm>
            <a:off x="158045" y="6352143"/>
            <a:ext cx="792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*С данной информацией вы можете ознакомится в Проекте Постановления УР</a:t>
            </a:r>
          </a:p>
        </p:txBody>
      </p:sp>
    </p:spTree>
    <p:extLst>
      <p:ext uri="{BB962C8B-B14F-4D97-AF65-F5344CB8AC3E}">
        <p14:creationId xmlns:p14="http://schemas.microsoft.com/office/powerpoint/2010/main" xmlns="" val="2222619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0845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latin typeface="Arial" pitchFamily="34" charset="0"/>
                <a:cs typeface="Arial" pitchFamily="34" charset="0"/>
              </a:rPr>
              <a:t>2. Принятие решения об участии в конкурсе.</a:t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- Правила принятия участия в конкурсе, условия</a:t>
            </a: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38EA146A-FBF8-44D4-A7DF-970D698C7496}"/>
              </a:ext>
            </a:extLst>
          </p:cNvPr>
          <p:cNvSpPr/>
          <p:nvPr/>
        </p:nvSpPr>
        <p:spPr>
          <a:xfrm rot="10800000">
            <a:off x="-586743" y="849457"/>
            <a:ext cx="5273045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24D445-EDDA-4410-B5D0-C3202B40CD54}"/>
              </a:ext>
            </a:extLst>
          </p:cNvPr>
          <p:cNvSpPr txBox="1"/>
          <p:nvPr/>
        </p:nvSpPr>
        <p:spPr>
          <a:xfrm flipH="1">
            <a:off x="137160" y="856627"/>
            <a:ext cx="416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чем говорить?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43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2468076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03098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latin typeface="Arial" pitchFamily="34" charset="0"/>
                <a:cs typeface="Arial" pitchFamily="34" charset="0"/>
              </a:rPr>
              <a:t>3. Определение актуальных проблем для участия в конкурсе.</a:t>
            </a:r>
            <a:br>
              <a:rPr lang="ru-RU" sz="3200" dirty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Обсуждение с жителями приоритетных проблем </a:t>
            </a: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Инициативная группа(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минимум 10 чел.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)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Инициативный проект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6A9130C3-9C85-4590-B4B9-A184F79B610A}"/>
              </a:ext>
            </a:extLst>
          </p:cNvPr>
          <p:cNvSpPr/>
          <p:nvPr/>
        </p:nvSpPr>
        <p:spPr>
          <a:xfrm rot="10800000">
            <a:off x="-640081" y="667566"/>
            <a:ext cx="5349238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3E744E-3CEC-43F7-B666-C17E7779B753}"/>
              </a:ext>
            </a:extLst>
          </p:cNvPr>
          <p:cNvSpPr txBox="1"/>
          <p:nvPr/>
        </p:nvSpPr>
        <p:spPr>
          <a:xfrm flipH="1">
            <a:off x="121920" y="681908"/>
            <a:ext cx="416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чем говорить?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416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448789"/>
            <a:ext cx="10309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4. </a:t>
            </a:r>
            <a:r>
              <a:rPr lang="ru-RU" sz="3600" dirty="0"/>
              <a:t>Выбор даты схода/собрания/конференции по определению параметров инициативного проекта и источникам его финансирования.</a:t>
            </a:r>
          </a:p>
          <a:p>
            <a:endParaRPr lang="ru-RU" sz="3600" dirty="0"/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7DFC925E-2DC0-4443-A218-D11EE473B400}"/>
              </a:ext>
            </a:extLst>
          </p:cNvPr>
          <p:cNvSpPr/>
          <p:nvPr/>
        </p:nvSpPr>
        <p:spPr>
          <a:xfrm rot="10800000">
            <a:off x="-609601" y="891694"/>
            <a:ext cx="5257799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343A9E-5A3B-4BC1-9AE9-FEA17D0A632E}"/>
              </a:ext>
            </a:extLst>
          </p:cNvPr>
          <p:cNvSpPr txBox="1"/>
          <p:nvPr/>
        </p:nvSpPr>
        <p:spPr>
          <a:xfrm flipH="1">
            <a:off x="167640" y="947892"/>
            <a:ext cx="416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чем говорить?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90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1132" y="1324264"/>
            <a:ext cx="9645758" cy="967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1. Протокол предварительных мероприятий-  он будет 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ОДИН</a:t>
            </a:r>
          </a:p>
          <a:p>
            <a:pPr marL="514350" indent="-51435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6DC85DE0-69D6-4372-BD0B-625FC301A4F6}"/>
              </a:ext>
            </a:extLst>
          </p:cNvPr>
          <p:cNvSpPr/>
          <p:nvPr/>
        </p:nvSpPr>
        <p:spPr>
          <a:xfrm rot="10800000">
            <a:off x="-487074" y="320965"/>
            <a:ext cx="5884695" cy="625906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96F488-E5A6-4D4B-99A8-C2F165A0CE4B}"/>
              </a:ext>
            </a:extLst>
          </p:cNvPr>
          <p:cNvSpPr txBox="1"/>
          <p:nvPr/>
        </p:nvSpPr>
        <p:spPr>
          <a:xfrm>
            <a:off x="58601" y="300541"/>
            <a:ext cx="479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 мероприятий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9" r="5115"/>
          <a:stretch/>
        </p:blipFill>
        <p:spPr>
          <a:xfrm>
            <a:off x="265471" y="1811263"/>
            <a:ext cx="7580671" cy="4718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0516" y="2779014"/>
            <a:ext cx="5317631" cy="29632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4895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8FCD5B3-2F62-4CE1-84D2-D4FCCB43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F1CB-0E8C-43B4-BB69-B1CAC376B31C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\\Ceey_srv\файлообменник\_БЮДЖЕТИРОВАНИЕ - ИБ\Конкурс 2021\4.08\Предварительные собрания и итоговые собрания раунд 19-20\Глазовский район итоговое собрание.jpg"/>
          <p:cNvPicPr>
            <a:picLocks noChangeAspect="1" noChangeArrowheads="1"/>
          </p:cNvPicPr>
          <p:nvPr/>
        </p:nvPicPr>
        <p:blipFill>
          <a:blip r:embed="rId2" cstate="print"/>
          <a:srcRect l="6999" t="29068" r="2477"/>
          <a:stretch>
            <a:fillRect/>
          </a:stretch>
        </p:blipFill>
        <p:spPr bwMode="auto">
          <a:xfrm>
            <a:off x="794609" y="1844597"/>
            <a:ext cx="4884053" cy="255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3695126" y="1895334"/>
            <a:ext cx="1911668" cy="369887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Глазовский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</a:p>
        </p:txBody>
      </p:sp>
      <p:pic>
        <p:nvPicPr>
          <p:cNvPr id="6147" name="Picture 3" descr="\\Ceey_srv\файлообменник\_БЮДЖЕТИРОВАНИЕ - ИБ\Конкурс 2021\4.08\Предварительные собрания и итоговые собрания раунд 19-20\Балезинский район итоговое собрание.jpg"/>
          <p:cNvPicPr>
            <a:picLocks noChangeAspect="1" noChangeArrowheads="1"/>
          </p:cNvPicPr>
          <p:nvPr/>
        </p:nvPicPr>
        <p:blipFill>
          <a:blip r:embed="rId3" cstate="print"/>
          <a:srcRect l="1784" t="14671" r="3281" b="16942"/>
          <a:stretch>
            <a:fillRect/>
          </a:stretch>
        </p:blipFill>
        <p:spPr bwMode="auto">
          <a:xfrm>
            <a:off x="794609" y="4500866"/>
            <a:ext cx="5029198" cy="241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3572504" y="4685698"/>
            <a:ext cx="2156913" cy="369887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Балезинский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</a:p>
        </p:txBody>
      </p:sp>
      <p:pic>
        <p:nvPicPr>
          <p:cNvPr id="72705" name="Picture 1" descr="\\Ceey_srv\файлообменник\_БЮДЖЕТИРОВАНИЕ - ИБ\Конкурс 2021\4.08\подомовойобх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8008" y="1826744"/>
            <a:ext cx="5389040" cy="404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9102528" y="5320025"/>
            <a:ext cx="2465407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Красногорский район</a:t>
            </a: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xmlns="" id="{C448CB3D-8D52-42CA-989B-4ED1B323FD1D}"/>
              </a:ext>
            </a:extLst>
          </p:cNvPr>
          <p:cNvSpPr/>
          <p:nvPr/>
        </p:nvSpPr>
        <p:spPr>
          <a:xfrm rot="10800000">
            <a:off x="-405913" y="431974"/>
            <a:ext cx="5119269" cy="660672"/>
          </a:xfrm>
          <a:prstGeom prst="chevron">
            <a:avLst/>
          </a:prstGeom>
          <a:solidFill>
            <a:srgbClr val="14B0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5B0CA9-627B-4A95-95DD-AA3B8A85A5F9}"/>
              </a:ext>
            </a:extLst>
          </p:cNvPr>
          <p:cNvSpPr txBox="1"/>
          <p:nvPr/>
        </p:nvSpPr>
        <p:spPr>
          <a:xfrm>
            <a:off x="0" y="500700"/>
            <a:ext cx="786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414" y="1270307"/>
            <a:ext cx="6883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2. Фотографии предварительных мероприятий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96F488-E5A6-4D4B-99A8-C2F165A0CE4B}"/>
              </a:ext>
            </a:extLst>
          </p:cNvPr>
          <p:cNvSpPr txBox="1"/>
          <p:nvPr/>
        </p:nvSpPr>
        <p:spPr>
          <a:xfrm>
            <a:off x="0" y="431973"/>
            <a:ext cx="479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 мероприятий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84CBF-502F-4148-84A2-83FD1439BB83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199682" name="Picture 2" descr="\\Ceey_srv\файлообменник\_БЮДЖЕТИРОВАНИЕ - ИБ\Конкурс 2021\4.08\Предварительные собрания и итоговые собрания раунд 19-20\Вавожский район предварительное собрание.jpg"/>
          <p:cNvPicPr>
            <a:picLocks noChangeAspect="1" noChangeArrowheads="1"/>
          </p:cNvPicPr>
          <p:nvPr/>
        </p:nvPicPr>
        <p:blipFill>
          <a:blip r:embed="rId2" cstate="print"/>
          <a:srcRect t="10826"/>
          <a:stretch>
            <a:fillRect/>
          </a:stretch>
        </p:blipFill>
        <p:spPr bwMode="auto">
          <a:xfrm>
            <a:off x="570411" y="195943"/>
            <a:ext cx="4746171" cy="317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686253" y="2912519"/>
            <a:ext cx="1913256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Вавожски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9683" name="Picture 3" descr="\\Ceey_srv\файлообменник\_БЮДЖЕТИРОВАНИЕ - ИБ\Конкурс 2021\4.08\Предварительные собрания и итоговые собрания раунд 19-20\Красногорский район Кокман итоговое собр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677" y="3301635"/>
            <a:ext cx="4067774" cy="305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1195707" y="5865222"/>
            <a:ext cx="2370453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Красногорский район</a:t>
            </a:r>
          </a:p>
        </p:txBody>
      </p:sp>
      <p:pic>
        <p:nvPicPr>
          <p:cNvPr id="199684" name="Picture 4" descr="\\Ceey_srv\файлообменник\_БЮДЖЕТИРОВАНИЕ - ИБ\Конкурс 2021\4.08\Предварительные собрания и итоговые собрания раунд 19-20\Можга предварительное собрание.jpg"/>
          <p:cNvPicPr>
            <a:picLocks noChangeAspect="1" noChangeArrowheads="1"/>
          </p:cNvPicPr>
          <p:nvPr/>
        </p:nvPicPr>
        <p:blipFill>
          <a:blip r:embed="rId4" cstate="print"/>
          <a:srcRect t="39113"/>
          <a:stretch>
            <a:fillRect/>
          </a:stretch>
        </p:blipFill>
        <p:spPr bwMode="auto">
          <a:xfrm>
            <a:off x="5894276" y="992776"/>
            <a:ext cx="4855588" cy="197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6076858" y="2464027"/>
            <a:ext cx="977084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г.Можга </a:t>
            </a:r>
            <a:endParaRPr kumimoji="0" lang="ru-RU" sz="1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9685" name="Picture 5" descr="\\Ceey_srv\файлообменник\_БЮДЖЕТИРОВАНИЕ - ИБ\Конкурс 2021\4.08\Предварительные собрания и итоговые собрания раунд 19-20\Якшур-Бодьинский район итоговое собрание.jpg"/>
          <p:cNvPicPr>
            <a:picLocks noChangeAspect="1" noChangeArrowheads="1"/>
          </p:cNvPicPr>
          <p:nvPr/>
        </p:nvPicPr>
        <p:blipFill>
          <a:blip r:embed="rId5" cstate="print"/>
          <a:srcRect t="5186" r="4133" b="32577"/>
          <a:stretch>
            <a:fillRect/>
          </a:stretch>
        </p:blipFill>
        <p:spPr bwMode="auto">
          <a:xfrm>
            <a:off x="5834742" y="3540034"/>
            <a:ext cx="5673634" cy="276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8608424" y="3705498"/>
            <a:ext cx="2808514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Якшур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Бодьинский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xmlns="" id="{CE89623A-B668-4FBD-8FA1-2889486DEDB0}"/>
              </a:ext>
            </a:extLst>
          </p:cNvPr>
          <p:cNvSpPr txBox="1">
            <a:spLocks/>
          </p:cNvSpPr>
          <p:nvPr/>
        </p:nvSpPr>
        <p:spPr>
          <a:xfrm>
            <a:off x="358589" y="2003989"/>
            <a:ext cx="11527367" cy="4945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001"/>
              </a:spcBef>
              <a:buNone/>
            </a:pPr>
            <a:endParaRPr lang="ru-RU" sz="2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xmlns="" id="{AF4A9DDE-BA21-46BC-8F18-AD7DCC7A9734}"/>
              </a:ext>
            </a:extLst>
          </p:cNvPr>
          <p:cNvSpPr txBox="1">
            <a:spLocks/>
          </p:cNvSpPr>
          <p:nvPr/>
        </p:nvSpPr>
        <p:spPr>
          <a:xfrm>
            <a:off x="4137157" y="3071107"/>
            <a:ext cx="5298251" cy="4945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ts val="1001"/>
              </a:spcBef>
              <a:buNone/>
            </a:pPr>
            <a:endParaRPr lang="ru-RU" sz="2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1029" y="623681"/>
            <a:ext cx="9573491" cy="641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endParaRPr lang="ru-RU" altLang="ru-RU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ЖКХ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Дороги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Игровые площадки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Библиотеки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Массовый отдых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Образование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Пожарная безопасность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Спорт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Памятники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Культура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Места захоронения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Прочие объекты в муниципальной собственности</a:t>
            </a:r>
          </a:p>
          <a:p>
            <a:pPr>
              <a:buFont typeface="Wingdings" pitchFamily="2" charset="2"/>
              <a:buChar char="v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0219"/>
            <a:ext cx="8422783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Объекты для проектов ИБ</a:t>
            </a:r>
          </a:p>
          <a:p>
            <a:endParaRPr lang="ru-RU" dirty="0"/>
          </a:p>
        </p:txBody>
      </p:sp>
      <p:pic>
        <p:nvPicPr>
          <p:cNvPr id="11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3620" y="2409527"/>
            <a:ext cx="3631787" cy="3623733"/>
          </a:xfrm>
          <a:prstGeom prst="rect">
            <a:avLst/>
          </a:prstGeom>
        </p:spPr>
      </p:pic>
      <p:pic>
        <p:nvPicPr>
          <p:cNvPr id="12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46730" y="3318399"/>
            <a:ext cx="2520199" cy="2514600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22783" y="360219"/>
            <a:ext cx="2938053" cy="2929467"/>
          </a:xfrm>
          <a:prstGeom prst="rect">
            <a:avLst/>
          </a:prstGeom>
        </p:spPr>
      </p:pic>
      <p:sp>
        <p:nvSpPr>
          <p:cNvPr id="14" name="Кольцо 13"/>
          <p:cNvSpPr/>
          <p:nvPr/>
        </p:nvSpPr>
        <p:spPr>
          <a:xfrm>
            <a:off x="5782223" y="2402133"/>
            <a:ext cx="3674579" cy="3638519"/>
          </a:xfrm>
          <a:prstGeom prst="donut">
            <a:avLst>
              <a:gd name="adj" fmla="val 2443"/>
            </a:avLst>
          </a:prstGeom>
          <a:solidFill>
            <a:srgbClr val="0070C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ru-RU">
              <a:ln w="3175">
                <a:solidFill>
                  <a:prstClr val="black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9" name="Кольцо 18"/>
          <p:cNvSpPr/>
          <p:nvPr/>
        </p:nvSpPr>
        <p:spPr>
          <a:xfrm>
            <a:off x="9504907" y="3286651"/>
            <a:ext cx="2514892" cy="2546348"/>
          </a:xfrm>
          <a:prstGeom prst="donut">
            <a:avLst>
              <a:gd name="adj" fmla="val 2443"/>
            </a:avLst>
          </a:prstGeom>
          <a:solidFill>
            <a:srgbClr val="0070C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ru-RU">
              <a:ln w="3175">
                <a:solidFill>
                  <a:prstClr val="black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0" name="Кольцо 19"/>
          <p:cNvSpPr/>
          <p:nvPr/>
        </p:nvSpPr>
        <p:spPr>
          <a:xfrm>
            <a:off x="8422782" y="360219"/>
            <a:ext cx="2938053" cy="2929467"/>
          </a:xfrm>
          <a:prstGeom prst="donut">
            <a:avLst>
              <a:gd name="adj" fmla="val 2443"/>
            </a:avLst>
          </a:prstGeom>
          <a:solidFill>
            <a:srgbClr val="0070C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ru-RU">
              <a:ln w="3175">
                <a:solidFill>
                  <a:prstClr val="black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56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E216B9-D92D-4411-BADF-FC734D3DACFB}"/>
              </a:ext>
            </a:extLst>
          </p:cNvPr>
          <p:cNvSpPr txBox="1"/>
          <p:nvPr/>
        </p:nvSpPr>
        <p:spPr>
          <a:xfrm>
            <a:off x="1922731" y="1880987"/>
            <a:ext cx="591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Инициативный проект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2580961"/>
            <a:ext cx="3486943" cy="2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620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6214" y="1585174"/>
            <a:ext cx="11680825" cy="4630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описание проблемы, на решение которой направлен проект;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обоснование предложений по решению указанной проблемы;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описание ожидаемого результата (ожидаемых результатов) реализации инициативного проекта;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предварительный расчет необходимых расходов на реализацию инициативного проекта;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планируемые сроки реализации инициативного проекта;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сведения о планируемом (возможном) финансовом, имущественном и (или) трудовом участии заинтересованных лиц в реализации данного проекта;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указание на объем средств местного бюджета в случае, если предполагается использование этих средств на реализацию инициативного проекта, за исключением планируемого объема инициативных платежей;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указание на территорию, в границах которой будет реализовываться инициативный проект; </a:t>
            </a:r>
          </a:p>
          <a:p>
            <a:pPr marL="0" indent="0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● иные сведения, предусмотренные НПА представительного органа субъекта реализации практики ИБ</a:t>
            </a: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DAD4619B-B21D-4248-89E4-3805FE20DB71}"/>
              </a:ext>
            </a:extLst>
          </p:cNvPr>
          <p:cNvSpPr/>
          <p:nvPr/>
        </p:nvSpPr>
        <p:spPr>
          <a:xfrm rot="10800000">
            <a:off x="-405912" y="423096"/>
            <a:ext cx="9367032" cy="660672"/>
          </a:xfrm>
          <a:prstGeom prst="chevron">
            <a:avLst/>
          </a:prstGeom>
          <a:solidFill>
            <a:srgbClr val="F9A6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6DAEF3-F0A9-41D0-BDE6-5A15BA1BB08D}"/>
              </a:ext>
            </a:extLst>
          </p:cNvPr>
          <p:cNvSpPr txBox="1"/>
          <p:nvPr/>
        </p:nvSpPr>
        <p:spPr>
          <a:xfrm>
            <a:off x="10404" y="437438"/>
            <a:ext cx="8356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Инициативный проект должен содержать: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505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5963CF-3DC3-47AB-84C2-4CC5D8891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0425" y="0"/>
            <a:ext cx="508284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A7A133-6AB7-4E7E-B4CA-C88142D6D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379" y="0"/>
            <a:ext cx="482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8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B0710E3-8E0A-4BAF-A245-DEAF1FDED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98763"/>
            <a:ext cx="12192000" cy="81597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Вопросы-ответы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952845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D31A59-BEB4-434B-BF67-7B0362C5F4F1}"/>
              </a:ext>
            </a:extLst>
          </p:cNvPr>
          <p:cNvSpPr txBox="1"/>
          <p:nvPr/>
        </p:nvSpPr>
        <p:spPr>
          <a:xfrm>
            <a:off x="935896" y="1535836"/>
            <a:ext cx="1086553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500" dirty="0"/>
              <a:t>Сход /собрание/конференция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C02AE3-EE8F-4282-9D5F-B6F64F280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6097" y="2841127"/>
            <a:ext cx="5905133" cy="3647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F6C0C7-2AD6-43EA-8D32-FF984E0FE7DF}"/>
              </a:ext>
            </a:extLst>
          </p:cNvPr>
          <p:cNvSpPr txBox="1"/>
          <p:nvPr/>
        </p:nvSpPr>
        <p:spPr>
          <a:xfrm>
            <a:off x="8392640" y="3659819"/>
            <a:ext cx="148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«Наша Инициатива </a:t>
            </a:r>
          </a:p>
          <a:p>
            <a:pPr algn="ctr"/>
            <a:r>
              <a:rPr lang="ru-RU" sz="1200" dirty="0"/>
              <a:t>2022»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E985E99-4BBE-4523-8CFD-931CDBF0F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72" t="12268" r="37754" b="47921"/>
          <a:stretch/>
        </p:blipFill>
        <p:spPr>
          <a:xfrm>
            <a:off x="8922010" y="3198181"/>
            <a:ext cx="425512" cy="4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36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9981127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marL="228594" indent="-228594">
              <a:defRPr/>
            </a:pP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Как подготовиться к сходу/собранию/конференции?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6025788" y="1499989"/>
            <a:ext cx="5519738" cy="4810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3200" b="1" dirty="0">
                <a:latin typeface="Arial" pitchFamily="34" charset="0"/>
                <a:ea typeface="+mj-ea"/>
                <a:cs typeface="Arial" pitchFamily="34" charset="0"/>
              </a:rPr>
              <a:t>Что должно быть готово?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6025788" y="2299890"/>
            <a:ext cx="5953432" cy="3914775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/>
              <a:t>Инициативная группа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Заполненные инициативные проекты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Примерная стоимость проектов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Наличие правоустанавливающих документов на объект общественной инфраструктуры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0" y="1468803"/>
            <a:ext cx="5519737" cy="47942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3200" b="1" dirty="0">
                <a:latin typeface="Arial" pitchFamily="34" charset="0"/>
                <a:ea typeface="+mj-ea"/>
                <a:cs typeface="Arial" pitchFamily="34" charset="0"/>
              </a:rPr>
              <a:t>Что нужно сделать?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311651" y="2284314"/>
            <a:ext cx="5521325" cy="25511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dirty="0"/>
              <a:t> Выбрать место для проведения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dirty="0"/>
              <a:t> Проинформировать население о месте и дате собрания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dirty="0"/>
              <a:t>Организовать концерт или другое КММ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dirty="0"/>
              <a:t>Пригласить представителей Администрации МО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4098473"/>
            <a:ext cx="11378367" cy="2403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043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365125"/>
            <a:ext cx="9865216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228594" indent="-228594">
              <a:defRPr/>
            </a:pPr>
            <a:r>
              <a:rPr lang="ru-RU" altLang="ru-RU" sz="2400" b="1" dirty="0">
                <a:latin typeface="Arial" pitchFamily="34" charset="0"/>
                <a:cs typeface="Arial" pitchFamily="34" charset="0"/>
              </a:rPr>
              <a:t>Проинформировать население о месте и дате схода/собрания/конференции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290638"/>
            <a:ext cx="12192000" cy="18176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133" dirty="0">
                <a:cs typeface="Arial" pitchFamily="34" charset="0"/>
              </a:rPr>
              <a:t>Требования к оформлению объявления аналогичное, как и в предварительных мероприятиях.</a:t>
            </a:r>
          </a:p>
          <a:p>
            <a:pPr marL="0" indent="0">
              <a:buNone/>
              <a:defRPr/>
            </a:pPr>
            <a:r>
              <a:rPr lang="ru-RU" sz="2133" dirty="0">
                <a:cs typeface="Arial" pitchFamily="34" charset="0"/>
              </a:rPr>
              <a:t>К заявке необходимо приложить фото объявления, т.к за информирование населения  п</a:t>
            </a:r>
            <a:r>
              <a:rPr lang="ru-RU" sz="2133" dirty="0"/>
              <a:t>рисуждаются баллы согласно бальной шкале. </a:t>
            </a:r>
          </a:p>
          <a:p>
            <a:endParaRPr lang="ru-RU" sz="2133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2577" name="Picture 1" descr="\\Ceey_srv\файлообменник\_БЮДЖЕТИРОВАНИЕ - ИБ\Конкурс 2021\4.08\Информирование населения\г. Ижев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523" y="2626822"/>
            <a:ext cx="5105765" cy="340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4339243" y="5303521"/>
            <a:ext cx="1202574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г. Ижевск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2578" name="Picture 2" descr="\\Ceey_srv\файлообменник\_БЮДЖЕТИРОВАНИЕ - ИБ\Конкурс 2021\4.08\Информирование населения\Сюмсинский район.jpg"/>
          <p:cNvPicPr>
            <a:picLocks noChangeAspect="1" noChangeArrowheads="1"/>
          </p:cNvPicPr>
          <p:nvPr/>
        </p:nvPicPr>
        <p:blipFill>
          <a:blip r:embed="rId4" cstate="print"/>
          <a:srcRect t="10419" b="12930"/>
          <a:stretch>
            <a:fillRect/>
          </a:stretch>
        </p:blipFill>
        <p:spPr bwMode="auto">
          <a:xfrm>
            <a:off x="6234544" y="2377440"/>
            <a:ext cx="5957456" cy="34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6486696" y="5173289"/>
            <a:ext cx="2341419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Сюмсинский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496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EB4FD7-ADCF-427E-AD0B-ECD7FE5150FF}"/>
              </a:ext>
            </a:extLst>
          </p:cNvPr>
          <p:cNvSpPr txBox="1"/>
          <p:nvPr/>
        </p:nvSpPr>
        <p:spPr>
          <a:xfrm>
            <a:off x="338667" y="496711"/>
            <a:ext cx="2498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rgbClr val="FF0000"/>
                </a:solidFill>
              </a:rPr>
              <a:t>ВАЖНО!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29494D-C619-48AC-A8F9-E98DE4550CC4}"/>
              </a:ext>
            </a:extLst>
          </p:cNvPr>
          <p:cNvSpPr txBox="1"/>
          <p:nvPr/>
        </p:nvSpPr>
        <p:spPr>
          <a:xfrm>
            <a:off x="338667" y="1358485"/>
            <a:ext cx="95337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/>
              <a:t>На сходе/собрание и конференции должны присутствовать </a:t>
            </a:r>
          </a:p>
          <a:p>
            <a:r>
              <a:rPr lang="ru-RU" sz="2500" dirty="0"/>
              <a:t>жители той части территории, от которой пойдет заявка на конкурс.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4F61B7-60BA-4623-9F4C-94AEC61D50D0}"/>
              </a:ext>
            </a:extLst>
          </p:cNvPr>
          <p:cNvSpPr txBox="1"/>
          <p:nvPr/>
        </p:nvSpPr>
        <p:spPr>
          <a:xfrm>
            <a:off x="5888290" y="2616390"/>
            <a:ext cx="61384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Кто может подать заявку?</a:t>
            </a:r>
          </a:p>
          <a:p>
            <a:endParaRPr lang="ru-RU" sz="2000" dirty="0"/>
          </a:p>
          <a:p>
            <a:r>
              <a:rPr lang="ru-RU" sz="2000" dirty="0"/>
              <a:t>население (жители) населенного пункта</a:t>
            </a:r>
          </a:p>
          <a:p>
            <a:endParaRPr lang="ru-RU" sz="2000" dirty="0"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ea typeface="Times New Roman" pitchFamily="18" charset="0"/>
                <a:cs typeface="Times New Roman" pitchFamily="18" charset="0"/>
              </a:rPr>
              <a:t>ТСЖ-</a:t>
            </a:r>
            <a:r>
              <a:rPr lang="ru-RU" sz="2000" dirty="0"/>
              <a:t>Товарищество собственников жилья</a:t>
            </a:r>
          </a:p>
          <a:p>
            <a:pPr lvl="0">
              <a:defRPr/>
            </a:pPr>
            <a:r>
              <a:rPr lang="ru-RU" sz="2000" dirty="0">
                <a:ea typeface="Times New Roman" pitchFamily="18" charset="0"/>
                <a:cs typeface="Times New Roman" pitchFamily="18" charset="0"/>
              </a:rPr>
              <a:t>ТОС-Территориальное общественное самоуправление</a:t>
            </a:r>
          </a:p>
          <a:p>
            <a:pPr lvl="0">
              <a:defRPr/>
            </a:pPr>
            <a:r>
              <a:rPr lang="ru-RU" sz="2000" dirty="0">
                <a:ea typeface="Times New Roman" pitchFamily="18" charset="0"/>
                <a:cs typeface="Times New Roman" pitchFamily="18" charset="0"/>
              </a:rPr>
              <a:t>ИЖД-индивидуальные жилые дома (</a:t>
            </a:r>
            <a:r>
              <a:rPr lang="ru-RU" sz="2000" dirty="0" err="1">
                <a:ea typeface="Times New Roman" pitchFamily="18" charset="0"/>
                <a:cs typeface="Times New Roman" pitchFamily="18" charset="0"/>
              </a:rPr>
              <a:t>уличком</a:t>
            </a:r>
            <a:r>
              <a:rPr lang="ru-RU" sz="2000" dirty="0"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defRPr/>
            </a:pPr>
            <a:r>
              <a:rPr lang="ru-RU" sz="2000" dirty="0">
                <a:ea typeface="Times New Roman" pitchFamily="18" charset="0"/>
                <a:cs typeface="Times New Roman" pitchFamily="18" charset="0"/>
              </a:rPr>
              <a:t>МКД-многоквартирный дом</a:t>
            </a:r>
            <a:endParaRPr lang="ru-RU" sz="2000" dirty="0"/>
          </a:p>
          <a:p>
            <a:endParaRPr lang="ru-RU" sz="2000" dirty="0"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72C166-3D9E-49B7-B8AC-583CDA8B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616390"/>
            <a:ext cx="4873314" cy="33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671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1915439"/>
            <a:ext cx="111447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1.	Информация о конкурсе инициативных проектов.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2.	Рассмотрение инициативных проектов: соответствие выбранного проекта интересам жителей МО или его части и целесообразность его реализации. 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3.	Решение о поддержке приоритетного инициативного проекта.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4.	Обсуждение вопроса о наличии правоустанавливающих документов на объект общественной инфраструктуры.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5.	Утверждение суммы финансирования муниципалитета, населения и спонсоров.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6.	Информация о возврате сэкономленных средств после проведения торгов.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940661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20365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1. Информация о конкурсе «Наша Инициатива 2022»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- Оглашение информации о цели схода/собрания/конференции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1F57C4-FC14-47D1-8B14-8D561B994D7E}"/>
              </a:ext>
            </a:extLst>
          </p:cNvPr>
          <p:cNvSpPr txBox="1"/>
          <p:nvPr/>
        </p:nvSpPr>
        <p:spPr>
          <a:xfrm>
            <a:off x="158045" y="6352143"/>
            <a:ext cx="792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*С данной информацией вы можете ознакомится в Проекте Постановления УР</a:t>
            </a:r>
          </a:p>
        </p:txBody>
      </p:sp>
    </p:spTree>
    <p:extLst>
      <p:ext uri="{BB962C8B-B14F-4D97-AF65-F5344CB8AC3E}">
        <p14:creationId xmlns:p14="http://schemas.microsoft.com/office/powerpoint/2010/main" xmlns="" val="313983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3">
            <a:extLst>
              <a:ext uri="{FF2B5EF4-FFF2-40B4-BE49-F238E27FC236}">
                <a16:creationId xmlns:a16="http://schemas.microsoft.com/office/drawing/2014/main" xmlns="" id="{E662EC1B-6612-4AF0-AE57-B574FAB7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1210018"/>
            <a:ext cx="4235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Вовлечены в проект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30 муниципальных образований</a:t>
            </a:r>
          </a:p>
        </p:txBody>
      </p:sp>
      <p:sp>
        <p:nvSpPr>
          <p:cNvPr id="72708" name="TextBox 5">
            <a:extLst>
              <a:ext uri="{FF2B5EF4-FFF2-40B4-BE49-F238E27FC236}">
                <a16:creationId xmlns:a16="http://schemas.microsoft.com/office/drawing/2014/main" xmlns="" id="{3F127D1D-5ED6-474E-827F-50DB38BD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2471738"/>
            <a:ext cx="4041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Свыше 2 тысяч человек - участники «Управленческой школы инициативного бюджетирования»</a:t>
            </a:r>
          </a:p>
        </p:txBody>
      </p:sp>
      <p:sp>
        <p:nvSpPr>
          <p:cNvPr id="72709" name="TextBox 25">
            <a:extLst>
              <a:ext uri="{FF2B5EF4-FFF2-40B4-BE49-F238E27FC236}">
                <a16:creationId xmlns:a16="http://schemas.microsoft.com/office/drawing/2014/main" xmlns="" id="{7543E331-AFAC-46CE-A4D3-5B03E4254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4000500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Более 25тысяч человек -  участники итоговых собраний населения</a:t>
            </a:r>
          </a:p>
        </p:txBody>
      </p:sp>
      <p:sp>
        <p:nvSpPr>
          <p:cNvPr id="72710" name="TextBox 26">
            <a:extLst>
              <a:ext uri="{FF2B5EF4-FFF2-40B4-BE49-F238E27FC236}">
                <a16:creationId xmlns:a16="http://schemas.microsoft.com/office/drawing/2014/main" xmlns="" id="{F88E9661-5591-4F64-8BC8-3D7992508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5272772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720 заявок-участников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620 заявок-победителей</a:t>
            </a:r>
          </a:p>
        </p:txBody>
      </p:sp>
      <p:sp>
        <p:nvSpPr>
          <p:cNvPr id="41" name="Стрелка: влево-вправо 40">
            <a:extLst>
              <a:ext uri="{FF2B5EF4-FFF2-40B4-BE49-F238E27FC236}">
                <a16:creationId xmlns:a16="http://schemas.microsoft.com/office/drawing/2014/main" xmlns="" id="{038AFD60-2546-47BC-B0C9-AE713A2B3DA8}"/>
              </a:ext>
            </a:extLst>
          </p:cNvPr>
          <p:cNvSpPr/>
          <p:nvPr/>
        </p:nvSpPr>
        <p:spPr>
          <a:xfrm>
            <a:off x="0" y="223151"/>
            <a:ext cx="10046860" cy="588962"/>
          </a:xfrm>
          <a:prstGeom prst="leftRightArrow">
            <a:avLst>
              <a:gd name="adj1" fmla="val 81099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bg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Вовлеченность в конкурс «Наша инициатива» 2019-2021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2895842-3266-4CCB-9C2D-A03C2B1B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FB76-C15B-48C4-9F26-0406E6A007CF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64DF26-DE3B-9845-B808-7D359BFC7D8B}"/>
              </a:ext>
            </a:extLst>
          </p:cNvPr>
          <p:cNvSpPr/>
          <p:nvPr/>
        </p:nvSpPr>
        <p:spPr>
          <a:xfrm>
            <a:off x="10953750" y="1209964"/>
            <a:ext cx="1171575" cy="322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Подробная карта Удмуртии на карте России с реками и городами - Карта для  туриста TRAVELEL.RU">
            <a:extLst>
              <a:ext uri="{FF2B5EF4-FFF2-40B4-BE49-F238E27FC236}">
                <a16:creationId xmlns:a16="http://schemas.microsoft.com/office/drawing/2014/main" xmlns="" id="{8D64478D-061E-4634-8AC9-6EB119BA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156" y="1059728"/>
            <a:ext cx="3618963" cy="54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Успех группы">
            <a:extLst>
              <a:ext uri="{FF2B5EF4-FFF2-40B4-BE49-F238E27FC236}">
                <a16:creationId xmlns:a16="http://schemas.microsoft.com/office/drawing/2014/main" xmlns="" id="{E1D7FC34-3B61-4B23-A444-3C943E482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14979" y="991812"/>
            <a:ext cx="1082741" cy="1082741"/>
          </a:xfrm>
          <a:prstGeom prst="rect">
            <a:avLst/>
          </a:prstGeom>
        </p:spPr>
      </p:pic>
      <p:pic>
        <p:nvPicPr>
          <p:cNvPr id="18" name="Рисунок 17" descr="Успех группы">
            <a:extLst>
              <a:ext uri="{FF2B5EF4-FFF2-40B4-BE49-F238E27FC236}">
                <a16:creationId xmlns:a16="http://schemas.microsoft.com/office/drawing/2014/main" xmlns="" id="{E1D7FC34-3B61-4B23-A444-3C943E482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89354" y="4306591"/>
            <a:ext cx="680041" cy="680041"/>
          </a:xfrm>
          <a:prstGeom prst="rect">
            <a:avLst/>
          </a:prstGeom>
        </p:spPr>
      </p:pic>
      <p:pic>
        <p:nvPicPr>
          <p:cNvPr id="19" name="Рисунок 18" descr="Успех группы">
            <a:extLst>
              <a:ext uri="{FF2B5EF4-FFF2-40B4-BE49-F238E27FC236}">
                <a16:creationId xmlns:a16="http://schemas.microsoft.com/office/drawing/2014/main" xmlns="" id="{E1D7FC34-3B61-4B23-A444-3C943E4822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7688"/>
          <a:stretch/>
        </p:blipFill>
        <p:spPr>
          <a:xfrm>
            <a:off x="6183497" y="3838778"/>
            <a:ext cx="491751" cy="680041"/>
          </a:xfrm>
          <a:prstGeom prst="rect">
            <a:avLst/>
          </a:prstGeom>
        </p:spPr>
      </p:pic>
      <p:pic>
        <p:nvPicPr>
          <p:cNvPr id="1032" name="Picture 8" descr="документ, текст, линии бесплатно значок из Thi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1724" y="5168289"/>
            <a:ext cx="855296" cy="855296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039" name="Picture 15" descr="Значок шляпы выпуска студентов Иллюстрация вектора - иллюстрации  насчитывающей икона, образование: 1724537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0667" y="2410173"/>
            <a:ext cx="1047053" cy="10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1882138"/>
            <a:ext cx="112587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2. Рассмотрение инициативных проектов: соответствие выбранного проекта интересам жителей МО или его части и целесообразность его реализации. </a:t>
            </a: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Оглашение состава инициативной группы </a:t>
            </a: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Оглашение информации об инициативном проекте</a:t>
            </a:r>
          </a:p>
          <a:p>
            <a:pPr marL="571500" indent="-571500">
              <a:buFontTx/>
              <a:buChar char="-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Поднятие вопроса о соответствии выбранного проекта интересам жителей МО </a:t>
            </a:r>
          </a:p>
        </p:txBody>
      </p:sp>
    </p:spTree>
    <p:extLst>
      <p:ext uri="{BB962C8B-B14F-4D97-AF65-F5344CB8AC3E}">
        <p14:creationId xmlns:p14="http://schemas.microsoft.com/office/powerpoint/2010/main" xmlns="" val="2871599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0309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3. Решение о поддержке приоритетного инициативного проекта.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Обсуждение проектов </a:t>
            </a:r>
          </a:p>
          <a:p>
            <a:pPr marL="571500" indent="-571500">
              <a:buFontTx/>
              <a:buChar char="-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Голосование за инициативные проекты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6BE6E3-474C-461E-AABE-FBE6932B2FCB}"/>
              </a:ext>
            </a:extLst>
          </p:cNvPr>
          <p:cNvSpPr txBox="1"/>
          <p:nvPr/>
        </p:nvSpPr>
        <p:spPr>
          <a:xfrm>
            <a:off x="214489" y="6242606"/>
            <a:ext cx="298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*Заполняем подписной лист</a:t>
            </a:r>
          </a:p>
        </p:txBody>
      </p:sp>
    </p:spTree>
    <p:extLst>
      <p:ext uri="{BB962C8B-B14F-4D97-AF65-F5344CB8AC3E}">
        <p14:creationId xmlns:p14="http://schemas.microsoft.com/office/powerpoint/2010/main" xmlns="" val="2020815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1844729"/>
            <a:ext cx="103098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4. Обсуждение вопроса о наличии правоустанавливающих документов на объект общественной инфраструктуры.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Уточнение информации о наличии выписки из ЕГРН или о подготовке к постановке на кадастровый учет </a:t>
            </a:r>
          </a:p>
        </p:txBody>
      </p:sp>
    </p:spTree>
    <p:extLst>
      <p:ext uri="{BB962C8B-B14F-4D97-AF65-F5344CB8AC3E}">
        <p14:creationId xmlns:p14="http://schemas.microsoft.com/office/powerpoint/2010/main" xmlns="" val="4100499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0309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5. Утверждение суммы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софинансирования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муниципалитета, населения и спонсоров.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Оглашение суммы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софинансирования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, как в процентном, так и в денежном выражении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69990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8BD8-17EC-42F6-B2F3-6A8B01C0326E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1819"/>
            <a:ext cx="10084158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228594" indent="-228594">
              <a:defRPr/>
            </a:pPr>
            <a:r>
              <a:rPr lang="ru-RU" altLang="ru-RU" sz="4000" b="1" dirty="0">
                <a:latin typeface="Arial" pitchFamily="34" charset="0"/>
                <a:cs typeface="Arial" pitchFamily="34" charset="0"/>
              </a:rPr>
              <a:t>О чем говорить?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2518" y="1490133"/>
            <a:ext cx="11378367" cy="501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518" y="2153822"/>
            <a:ext cx="117994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latin typeface="Arial" pitchFamily="34" charset="0"/>
                <a:cs typeface="Arial" pitchFamily="34" charset="0"/>
              </a:rPr>
              <a:t>6. Информация </a:t>
            </a:r>
            <a:r>
              <a:rPr lang="ru-RU" sz="3400">
                <a:latin typeface="Arial" pitchFamily="34" charset="0"/>
                <a:cs typeface="Arial" pitchFamily="34" charset="0"/>
              </a:rPr>
              <a:t>о возврате сэкономленных средств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после проведения торгов.</a:t>
            </a:r>
          </a:p>
          <a:p>
            <a:endParaRPr lang="ru-RU" sz="3400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Все средства подлежат  возврату пропорционально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68357" y="4781375"/>
            <a:ext cx="65130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значит что сэкономленные средства будут пропорционально возвращены во все</a:t>
            </a:r>
          </a:p>
          <a:p>
            <a:r>
              <a:rPr lang="ru-RU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источника – в бюджет республики, бюджет МО, спонсорам и жителям.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521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30629"/>
            <a:ext cx="11680825" cy="97772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Протокол схода/</a:t>
            </a:r>
          </a:p>
          <a:p>
            <a:pPr marL="0" indent="0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     собрания/конференции</a:t>
            </a:r>
          </a:p>
          <a:p>
            <a:pPr marL="514350" indent="-514350">
              <a:buFont typeface="+mj-lt"/>
              <a:buAutoNum type="arabicPeriod"/>
            </a:pP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0" y="364858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Итог схода/собрания/конференции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05" b="261"/>
          <a:stretch/>
        </p:blipFill>
        <p:spPr>
          <a:xfrm>
            <a:off x="5638508" y="1430629"/>
            <a:ext cx="5959210" cy="53389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6666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8941" y="1361443"/>
            <a:ext cx="11680825" cy="977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2. Подписной лист</a:t>
            </a:r>
          </a:p>
          <a:p>
            <a:pPr marL="514350" indent="-514350">
              <a:buFont typeface="+mj-lt"/>
              <a:buAutoNum type="arabicPeriod"/>
            </a:pP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0" y="364858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Итог схода/собрания/конференции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3" t="8979" r="68028" b="9330"/>
          <a:stretch/>
        </p:blipFill>
        <p:spPr bwMode="auto">
          <a:xfrm rot="5400000">
            <a:off x="3789173" y="757045"/>
            <a:ext cx="4737019" cy="7182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2305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8FCD5B3-2F62-4CE1-84D2-D4FCCB43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F1CB-0E8C-43B4-BB69-B1CAC376B31C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\\Ceey_srv\файлообменник\_БЮДЖЕТИРОВАНИЕ - ИБ\Конкурс 2021\4.08\Предварительные собрания и итоговые собрания раунд 19-20\Глазовский район итоговое собрание.jpg"/>
          <p:cNvPicPr>
            <a:picLocks noChangeAspect="1" noChangeArrowheads="1"/>
          </p:cNvPicPr>
          <p:nvPr/>
        </p:nvPicPr>
        <p:blipFill>
          <a:blip r:embed="rId2" cstate="print"/>
          <a:srcRect l="6999" t="29068" r="2477"/>
          <a:stretch>
            <a:fillRect/>
          </a:stretch>
        </p:blipFill>
        <p:spPr bwMode="auto">
          <a:xfrm>
            <a:off x="1864728" y="4047229"/>
            <a:ext cx="5119270" cy="267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1864728" y="6292595"/>
            <a:ext cx="1911668" cy="369887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Глазовский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</a:p>
        </p:txBody>
      </p:sp>
      <p:pic>
        <p:nvPicPr>
          <p:cNvPr id="72705" name="Picture 1" descr="\\Ceey_srv\файлообменник\_БЮДЖЕТИРОВАНИЕ - ИБ\Конкурс 2021\4.08\подомовойобх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1364" y="2018878"/>
            <a:ext cx="4907549" cy="368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9426140" y="5199686"/>
            <a:ext cx="2465407" cy="369332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Красногорский район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 txBox="1">
            <a:spLocks/>
          </p:cNvSpPr>
          <p:nvPr/>
        </p:nvSpPr>
        <p:spPr>
          <a:xfrm>
            <a:off x="0" y="1122595"/>
            <a:ext cx="11680825" cy="47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3. Фотографии и видео(п.2,3 повестки)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-1" y="184554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Итог схода/собрания/конференции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11B9AE3-500E-4432-AA7D-D6002CE0818C}"/>
              </a:ext>
            </a:extLst>
          </p:cNvPr>
          <p:cNvSpPr/>
          <p:nvPr/>
        </p:nvSpPr>
        <p:spPr>
          <a:xfrm>
            <a:off x="373312" y="1874135"/>
            <a:ext cx="5653294" cy="2062103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Важно!!!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собрания/схода/конференции необходимо проводить видеозапись, а также сделать фото для подтверждения количества присутствующих.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фотографиях собрания/схода/конференции необходимо зафиксировать группу людей с плакатом: 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«Наша инициатива 2022» и логотипом.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941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0" y="364858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Итог схода/собрания/конференции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9178"/>
            <a:ext cx="11680825" cy="745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3. Инициативный проект</a:t>
            </a:r>
          </a:p>
          <a:p>
            <a:pPr marL="0" indent="0">
              <a:buNone/>
            </a:pP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5963CF-3DC3-47AB-84C2-4CC5D8891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8691" y="1754946"/>
            <a:ext cx="3758843" cy="50715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A7A133-6AB7-4E7E-B4CA-C88142D6D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4080" y="1863365"/>
            <a:ext cx="3353324" cy="47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9543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F7FF57-7985-4BDB-A6C5-DA156F0132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3183" y="1469265"/>
            <a:ext cx="11680825" cy="745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4. Фотографии культурно-массовых мероприятий</a:t>
            </a:r>
          </a:p>
          <a:p>
            <a:pPr marL="0" indent="0">
              <a:buNone/>
            </a:pP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7DA5B8D-9D95-4A2F-8E8E-3DB3DC01D5F2}"/>
              </a:ext>
            </a:extLst>
          </p:cNvPr>
          <p:cNvSpPr txBox="1">
            <a:spLocks/>
          </p:cNvSpPr>
          <p:nvPr/>
        </p:nvSpPr>
        <p:spPr>
          <a:xfrm>
            <a:off x="0" y="364858"/>
            <a:ext cx="8618113" cy="85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Итог схода/собрания/конференции</a:t>
            </a:r>
          </a:p>
        </p:txBody>
      </p:sp>
      <p:pic>
        <p:nvPicPr>
          <p:cNvPr id="5" name="Picture 2" descr="\\Ceey_srv\файлообменник\_БЮДЖЕТИРОВАНИЕ - ИБ\Конкурс 2021\4.08\предварительные мероприятия\Глазовский рай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59" y="2187290"/>
            <a:ext cx="6204569" cy="413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4854857" y="2305537"/>
            <a:ext cx="1404275" cy="646331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Глазовский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\\Ceey_srv\файлообменник\_БЮДЖЕТИРОВАНИЕ - ИБ\Конкурс 2021\4.08\предварительные мероприятия\Шарканский 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982" y="2114196"/>
            <a:ext cx="5535901" cy="415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1C5AFB-840B-4B6A-900B-628C6B8967F0}"/>
              </a:ext>
            </a:extLst>
          </p:cNvPr>
          <p:cNvSpPr txBox="1"/>
          <p:nvPr/>
        </p:nvSpPr>
        <p:spPr>
          <a:xfrm>
            <a:off x="10009254" y="2305537"/>
            <a:ext cx="2006733" cy="646331"/>
          </a:xfrm>
          <a:prstGeom prst="rect">
            <a:avLst/>
          </a:prstGeom>
          <a:solidFill>
            <a:schemeClr val="dk1">
              <a:alpha val="44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Шарканский</a:t>
            </a:r>
            <a:r>
              <a:rPr kumimoji="0" lang="ru-RU" sz="1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район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81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0" y="533400"/>
            <a:ext cx="7162800" cy="5931794"/>
          </a:xfrm>
          <a:custGeom>
            <a:avLst/>
            <a:gdLst/>
            <a:ahLst/>
            <a:cxnLst/>
            <a:rect l="l" t="t" r="r" b="b"/>
            <a:pathLst>
              <a:path w="8115300" h="8229600">
                <a:moveTo>
                  <a:pt x="8115300" y="0"/>
                </a:moveTo>
                <a:lnTo>
                  <a:pt x="0" y="0"/>
                </a:lnTo>
                <a:lnTo>
                  <a:pt x="0" y="26670"/>
                </a:lnTo>
                <a:lnTo>
                  <a:pt x="0" y="8201660"/>
                </a:lnTo>
                <a:lnTo>
                  <a:pt x="0" y="8229600"/>
                </a:lnTo>
                <a:lnTo>
                  <a:pt x="8115300" y="8229600"/>
                </a:lnTo>
                <a:lnTo>
                  <a:pt x="8115300" y="8202269"/>
                </a:lnTo>
                <a:lnTo>
                  <a:pt x="8115300" y="8201660"/>
                </a:lnTo>
                <a:lnTo>
                  <a:pt x="8115300" y="26758"/>
                </a:lnTo>
                <a:lnTo>
                  <a:pt x="8087969" y="26758"/>
                </a:lnTo>
                <a:lnTo>
                  <a:pt x="8087969" y="8201660"/>
                </a:lnTo>
                <a:lnTo>
                  <a:pt x="26771" y="8201660"/>
                </a:lnTo>
                <a:lnTo>
                  <a:pt x="26771" y="26670"/>
                </a:lnTo>
                <a:lnTo>
                  <a:pt x="8115300" y="26670"/>
                </a:lnTo>
                <a:lnTo>
                  <a:pt x="8115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06800" y="2921000"/>
            <a:ext cx="1068917" cy="704850"/>
            <a:chOff x="6816843" y="4353493"/>
            <a:chExt cx="1603375" cy="1057275"/>
          </a:xfrm>
          <a:solidFill>
            <a:srgbClr val="0070C0"/>
          </a:solidFill>
        </p:grpSpPr>
        <p:sp>
          <p:nvSpPr>
            <p:cNvPr id="4" name="object 4"/>
            <p:cNvSpPr/>
            <p:nvPr/>
          </p:nvSpPr>
          <p:spPr>
            <a:xfrm>
              <a:off x="6816843" y="4640702"/>
              <a:ext cx="600075" cy="485775"/>
            </a:xfrm>
            <a:custGeom>
              <a:avLst/>
              <a:gdLst/>
              <a:ahLst/>
              <a:cxnLst/>
              <a:rect l="l" t="t" r="r" b="b"/>
              <a:pathLst>
                <a:path w="600075" h="485775">
                  <a:moveTo>
                    <a:pt x="333375" y="485774"/>
                  </a:moveTo>
                  <a:lnTo>
                    <a:pt x="0" y="485774"/>
                  </a:lnTo>
                  <a:lnTo>
                    <a:pt x="266652" y="242947"/>
                  </a:lnTo>
                  <a:lnTo>
                    <a:pt x="0" y="0"/>
                  </a:lnTo>
                  <a:lnTo>
                    <a:pt x="333375" y="0"/>
                  </a:lnTo>
                  <a:lnTo>
                    <a:pt x="600028" y="242947"/>
                  </a:lnTo>
                  <a:lnTo>
                    <a:pt x="333375" y="48577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5060" y="4353493"/>
              <a:ext cx="1304925" cy="1057275"/>
            </a:xfrm>
            <a:custGeom>
              <a:avLst/>
              <a:gdLst/>
              <a:ahLst/>
              <a:cxnLst/>
              <a:rect l="l" t="t" r="r" b="b"/>
              <a:pathLst>
                <a:path w="1304925" h="1057275">
                  <a:moveTo>
                    <a:pt x="724952" y="1057274"/>
                  </a:moveTo>
                  <a:lnTo>
                    <a:pt x="0" y="1057274"/>
                  </a:lnTo>
                  <a:lnTo>
                    <a:pt x="579857" y="528768"/>
                  </a:lnTo>
                  <a:lnTo>
                    <a:pt x="0" y="0"/>
                  </a:lnTo>
                  <a:lnTo>
                    <a:pt x="724952" y="0"/>
                  </a:lnTo>
                  <a:lnTo>
                    <a:pt x="1304810" y="528768"/>
                  </a:lnTo>
                  <a:lnTo>
                    <a:pt x="724952" y="105727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2431990"/>
            <a:ext cx="3502025" cy="141716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6" marR="3386">
              <a:lnSpc>
                <a:spcPct val="108600"/>
              </a:lnSpc>
              <a:spcBef>
                <a:spcPts val="63"/>
              </a:spcBef>
            </a:pPr>
            <a:r>
              <a:rPr sz="2800" spc="6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Число </a:t>
            </a:r>
            <a:r>
              <a:rPr sz="2800" spc="7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2800" spc="107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реализованных  </a:t>
            </a:r>
            <a:r>
              <a:rPr sz="2800" spc="113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проектов,</a:t>
            </a:r>
            <a:r>
              <a:rPr sz="2800" spc="-6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sz="2800" spc="203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шт.</a:t>
            </a:r>
            <a:endParaRPr sz="2800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775017242"/>
              </p:ext>
            </p:extLst>
          </p:nvPr>
        </p:nvGraphicFramePr>
        <p:xfrm>
          <a:off x="5185523" y="730697"/>
          <a:ext cx="6803277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45433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B0710E3-8E0A-4BAF-A245-DEAF1FDED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8811" y="2814951"/>
            <a:ext cx="5259388" cy="815975"/>
          </a:xfrm>
        </p:spPr>
        <p:txBody>
          <a:bodyPr>
            <a:normAutofit/>
          </a:bodyPr>
          <a:lstStyle/>
          <a:p>
            <a:pPr algn="ctr" defTabSz="914400">
              <a:defRPr/>
            </a:pPr>
            <a:r>
              <a:rPr lang="ru-RU" altLang="ru-RU" sz="4400" b="1" dirty="0">
                <a:latin typeface="Times New Roman" pitchFamily="18" charset="0"/>
                <a:cs typeface="Times New Roman" pitchFamily="18" charset="0"/>
              </a:rPr>
              <a:t>Вопросы-ответы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3373617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3EF4215A-6147-C84B-8325-7C0F2CF4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216" y="2764892"/>
            <a:ext cx="6381345" cy="425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EBBE27-D0F9-984F-BC25-C51A4C8FCC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6481" y="-386454"/>
            <a:ext cx="6065519" cy="808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3A3EB18-9F77-488B-99AC-E866DF003D7F}"/>
              </a:ext>
            </a:extLst>
          </p:cNvPr>
          <p:cNvSpPr/>
          <p:nvPr/>
        </p:nvSpPr>
        <p:spPr>
          <a:xfrm>
            <a:off x="0" y="0"/>
            <a:ext cx="6128914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5378183-7B92-4B46-9454-CE86BF2D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B33E-5DFF-4B96-8005-5B36C9417205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CED48EA-BFED-44BC-9B77-BFD53EFC5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63575"/>
            <a:ext cx="5199063" cy="210185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/>
                </a:solidFill>
                <a:latin typeface="+mn-lt"/>
              </a:rPr>
              <a:t>Блок 2. </a:t>
            </a:r>
            <a:br>
              <a:rPr lang="ru-RU" sz="6000" b="1" dirty="0">
                <a:solidFill>
                  <a:schemeClr val="bg1"/>
                </a:solidFill>
                <a:latin typeface="+mn-lt"/>
              </a:rPr>
            </a:br>
            <a:r>
              <a:rPr lang="ru-RU" sz="6000" b="1" dirty="0">
                <a:solidFill>
                  <a:schemeClr val="bg1"/>
                </a:solidFill>
                <a:latin typeface="+mn-lt"/>
              </a:rPr>
              <a:t>Подготовка заявки  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9669AD6B-6980-46A9-BA67-B588F78BF82D}"/>
              </a:ext>
            </a:extLst>
          </p:cNvPr>
          <p:cNvSpPr/>
          <p:nvPr/>
        </p:nvSpPr>
        <p:spPr>
          <a:xfrm>
            <a:off x="-1341120" y="3112463"/>
            <a:ext cx="7467601" cy="914401"/>
          </a:xfrm>
          <a:custGeom>
            <a:avLst/>
            <a:gdLst/>
            <a:ahLst/>
            <a:cxnLst/>
            <a:rect l="0" t="0" r="0" b="0"/>
            <a:pathLst>
              <a:path w="6126481" h="914401">
                <a:moveTo>
                  <a:pt x="0" y="0"/>
                </a:moveTo>
                <a:lnTo>
                  <a:pt x="0" y="0"/>
                </a:lnTo>
                <a:lnTo>
                  <a:pt x="3063240" y="914400"/>
                </a:lnTo>
                <a:lnTo>
                  <a:pt x="61264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36137641-E23F-4A7F-AC56-091721687F22}"/>
              </a:ext>
            </a:extLst>
          </p:cNvPr>
          <p:cNvSpPr/>
          <p:nvPr/>
        </p:nvSpPr>
        <p:spPr>
          <a:xfrm rot="16200000">
            <a:off x="4183382" y="800098"/>
            <a:ext cx="4038602" cy="914401"/>
          </a:xfrm>
          <a:custGeom>
            <a:avLst/>
            <a:gdLst/>
            <a:ahLst/>
            <a:cxnLst/>
            <a:rect l="0" t="0" r="0" b="0"/>
            <a:pathLst>
              <a:path w="6126481" h="914401">
                <a:moveTo>
                  <a:pt x="0" y="0"/>
                </a:moveTo>
                <a:lnTo>
                  <a:pt x="0" y="0"/>
                </a:lnTo>
                <a:lnTo>
                  <a:pt x="3063240" y="914400"/>
                </a:lnTo>
                <a:lnTo>
                  <a:pt x="61264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6445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8FCD5B3-2F62-4CE1-84D2-D4FCCB43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FF1CB-0E8C-43B4-BB69-B1CAC376B31C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79" name="Заголовок 1">
            <a:extLst>
              <a:ext uri="{FF2B5EF4-FFF2-40B4-BE49-F238E27FC236}">
                <a16:creationId xmlns:a16="http://schemas.microsoft.com/office/drawing/2014/main" xmlns="" id="{35CF6A8A-F55F-4C93-9643-4A0B1CF03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3972"/>
            <a:ext cx="8293994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defTabSz="914400"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Фото текущего состояния</a:t>
            </a:r>
          </a:p>
        </p:txBody>
      </p:sp>
      <p:pic>
        <p:nvPicPr>
          <p:cNvPr id="8194" name="Picture 2" descr="http://isu.mfur.ru/web/uploads/2020-2021/%20%D0%97%D0%B0%D0%B2%D1%8C%D1%8F%D0%BB%D0%BE%D0%B2%D1%81%D0%BA%D0%B8%D0%B9%20/%D0%97%D0%B0%D0%B2%D1%8C%D1%8F%D0%BB%D0%BE%D0%B2%D1%81%D0%BA%D0%BE%D0%B5%20/meetings/661-4-1606746696-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916" y="1253540"/>
            <a:ext cx="4055818" cy="54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su.mfur.ru/web/uploads/2020-2021/%D0%A8%D0%B0%D1%80%D0%BA%D0%B0%D0%BD%D1%81%D0%BA%D0%B8%D0%B9%20/%D0%9A%D0%B0%D1%80%D1%81%D0%B0%D1%88%D1%83%D1%80%D1%81%D0%BA%D0%BE%D0%B5%20/meetings/884-4-1608937540-1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23"/>
          <a:stretch/>
        </p:blipFill>
        <p:spPr bwMode="auto">
          <a:xfrm>
            <a:off x="6490698" y="1253540"/>
            <a:ext cx="4031341" cy="550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086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3046"/>
            <a:ext cx="8471647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Основные требования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xmlns="" id="{CE89623A-B668-4FBD-8FA1-2889486DEDB0}"/>
              </a:ext>
            </a:extLst>
          </p:cNvPr>
          <p:cNvSpPr txBox="1">
            <a:spLocks/>
          </p:cNvSpPr>
          <p:nvPr/>
        </p:nvSpPr>
        <p:spPr>
          <a:xfrm>
            <a:off x="358589" y="2003989"/>
            <a:ext cx="11527367" cy="4945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001"/>
              </a:spcBef>
              <a:buNone/>
            </a:pPr>
            <a:endParaRPr lang="ru-RU" sz="2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xmlns="" id="{AF4A9DDE-BA21-46BC-8F18-AD7DCC7A9734}"/>
              </a:ext>
            </a:extLst>
          </p:cNvPr>
          <p:cNvSpPr txBox="1">
            <a:spLocks/>
          </p:cNvSpPr>
          <p:nvPr/>
        </p:nvSpPr>
        <p:spPr>
          <a:xfrm>
            <a:off x="4137157" y="3071107"/>
            <a:ext cx="5298251" cy="4945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spcBef>
                <a:spcPts val="1001"/>
              </a:spcBef>
              <a:buNone/>
            </a:pPr>
            <a:endParaRPr lang="ru-RU" sz="24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BAA64D-746B-4A72-97D2-C0A21C28241E}"/>
              </a:ext>
            </a:extLst>
          </p:cNvPr>
          <p:cNvSpPr txBox="1"/>
          <p:nvPr/>
        </p:nvSpPr>
        <p:spPr>
          <a:xfrm>
            <a:off x="271869" y="1393151"/>
            <a:ext cx="7924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находится в муниципальной собственности, что подтверждается документами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инициирован и выбран жителями населенного пункта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сумма ИМБТ - 1,2 млн. руб.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муниципальных округов имеет лимит заявок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городских округов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безлимитный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конкурсе МО проект финансируется в размере не менее 5% от размера ИМБТ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конкурсе ГО проект финансируется в размере не менее 15% от размера ИМБТ</a:t>
            </a:r>
          </a:p>
          <a:p>
            <a:pPr marL="380990" indent="-380990" defTabSz="91437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проекты со строительными работами проходят определение достоверности сметной стоимости</a:t>
            </a:r>
          </a:p>
          <a:p>
            <a:pPr defTabSz="914377">
              <a:defRPr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3" cstate="print"/>
          <a:srcRect l="63634" t="25682" r="12052" b="19773"/>
          <a:stretch>
            <a:fillRect/>
          </a:stretch>
        </p:blipFill>
        <p:spPr bwMode="auto">
          <a:xfrm>
            <a:off x="8225640" y="1629293"/>
            <a:ext cx="3611762" cy="455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987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0A892B-88F5-4449-88F4-F4456B49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CE546-09E1-4003-9D59-6C32731C1203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356EE3-7990-4CE6-A5C2-33E4D87ED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91" t="4487" r="2649" b="6610"/>
          <a:stretch/>
        </p:blipFill>
        <p:spPr>
          <a:xfrm>
            <a:off x="421858" y="1482110"/>
            <a:ext cx="6099146" cy="326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A0D233-6668-4AE5-B1A6-17E2BC459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140" t="3694" r="4036" b="12950"/>
          <a:stretch/>
        </p:blipFill>
        <p:spPr>
          <a:xfrm>
            <a:off x="5478100" y="2900769"/>
            <a:ext cx="6472599" cy="345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00E0505-D8D1-439F-9875-946173459B65}"/>
              </a:ext>
            </a:extLst>
          </p:cNvPr>
          <p:cNvSpPr/>
          <p:nvPr/>
        </p:nvSpPr>
        <p:spPr>
          <a:xfrm>
            <a:off x="4657725" y="1700213"/>
            <a:ext cx="669925" cy="27781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Соединительная линия уступом 24">
            <a:extLst>
              <a:ext uri="{FF2B5EF4-FFF2-40B4-BE49-F238E27FC236}">
                <a16:creationId xmlns:a16="http://schemas.microsoft.com/office/drawing/2014/main" xmlns="" id="{57453AD7-CB8F-446B-A8D9-770ECBE074F8}"/>
              </a:ext>
            </a:extLst>
          </p:cNvPr>
          <p:cNvCxnSpPr>
            <a:stCxn id="14" idx="3"/>
          </p:cNvCxnSpPr>
          <p:nvPr/>
        </p:nvCxnSpPr>
        <p:spPr>
          <a:xfrm>
            <a:off x="5327650" y="1839913"/>
            <a:ext cx="4233863" cy="1060450"/>
          </a:xfrm>
          <a:prstGeom prst="bentConnector3">
            <a:avLst>
              <a:gd name="adj1" fmla="val 100210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0953D8-066E-40FF-8B48-581102EAC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4347"/>
            <a:ext cx="10637949" cy="114776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rtlCol="0">
            <a:no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Специализированный информационный портал об инициативном бюджетировании в Удмуртской Республике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9105363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Документы подтверждающие право собственности  МО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215" y="1463040"/>
            <a:ext cx="104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800" dirty="0">
                <a:latin typeface="Arial" pitchFamily="34" charset="0"/>
                <a:cs typeface="Arial" pitchFamily="34" charset="0"/>
              </a:rPr>
              <a:t> Выписка из ЕГРН с разделом «правообладатель»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41" t="23575" r="15172" b="51459"/>
          <a:stretch/>
        </p:blipFill>
        <p:spPr bwMode="auto">
          <a:xfrm>
            <a:off x="-1" y="2408350"/>
            <a:ext cx="11778001" cy="331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1107584" y="3953813"/>
            <a:ext cx="2704563" cy="8757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xmlns="" val="942864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377177"/>
            <a:ext cx="8912180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Денежный вклад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55F47A6-E63B-4FB4-BC9D-F78A78CB62DF}"/>
              </a:ext>
            </a:extLst>
          </p:cNvPr>
          <p:cNvSpPr txBox="1"/>
          <p:nvPr/>
        </p:nvSpPr>
        <p:spPr>
          <a:xfrm>
            <a:off x="400425" y="4800777"/>
            <a:ext cx="48778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867" dirty="0">
                <a:solidFill>
                  <a:prstClr val="black"/>
                </a:solidFill>
                <a:latin typeface="Calibri" panose="020F0502020204030204"/>
              </a:rPr>
              <a:t>Возможен вклад выше 15%</a:t>
            </a:r>
            <a:endParaRPr lang="ru-RU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xmlns="" id="{311BD289-4E34-4FD3-8793-EE58BB077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4905554"/>
              </p:ext>
            </p:extLst>
          </p:nvPr>
        </p:nvGraphicFramePr>
        <p:xfrm>
          <a:off x="400425" y="1405757"/>
          <a:ext cx="11406093" cy="4404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031">
                  <a:extLst>
                    <a:ext uri="{9D8B030D-6E8A-4147-A177-3AD203B41FA5}">
                      <a16:colId xmlns:a16="http://schemas.microsoft.com/office/drawing/2014/main" xmlns="" val="1264129825"/>
                    </a:ext>
                  </a:extLst>
                </a:gridCol>
                <a:gridCol w="3802031">
                  <a:extLst>
                    <a:ext uri="{9D8B030D-6E8A-4147-A177-3AD203B41FA5}">
                      <a16:colId xmlns:a16="http://schemas.microsoft.com/office/drawing/2014/main" xmlns="" val="1018973526"/>
                    </a:ext>
                  </a:extLst>
                </a:gridCol>
                <a:gridCol w="3802031">
                  <a:extLst>
                    <a:ext uri="{9D8B030D-6E8A-4147-A177-3AD203B41FA5}">
                      <a16:colId xmlns:a16="http://schemas.microsoft.com/office/drawing/2014/main" xmlns="" val="2442600219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МО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ГО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0387625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Число возможных заявок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В соответствии с лимитом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Неограниченное количество заявок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602586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Вклад спонсоров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15%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15%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6975734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Вклад бюджета МО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15%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Min 15%</a:t>
                      </a:r>
                      <a:r>
                        <a:rPr lang="ru-RU" sz="2400" dirty="0">
                          <a:solidFill>
                            <a:schemeClr val="accent1"/>
                          </a:solidFill>
                        </a:rPr>
                        <a:t>*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баллы не начисляются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2831378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Объем ИМБТ на 1 проект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1,2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млн. руб.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1,2 млн. руб.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6045724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Вклад со стороны населения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15%</a:t>
                      </a:r>
                      <a:r>
                        <a:rPr lang="ru-RU" sz="2400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15%</a:t>
                      </a:r>
                      <a:r>
                        <a:rPr lang="ru-RU" sz="2400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673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BD6640-7D38-4026-8FA0-011D8C0F50E7}"/>
              </a:ext>
            </a:extLst>
          </p:cNvPr>
          <p:cNvSpPr txBox="1"/>
          <p:nvPr/>
        </p:nvSpPr>
        <p:spPr>
          <a:xfrm>
            <a:off x="295837" y="5809779"/>
            <a:ext cx="48778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867" dirty="0">
                <a:solidFill>
                  <a:prstClr val="black"/>
                </a:solidFill>
                <a:latin typeface="Calibri" panose="020F0502020204030204"/>
              </a:rPr>
              <a:t>Возможен вклад выше</a:t>
            </a:r>
            <a:endParaRPr lang="ru-RU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9E5DCA8-A191-49C5-93BB-E6274F025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54"/>
          <a:stretch/>
        </p:blipFill>
        <p:spPr>
          <a:xfrm>
            <a:off x="10813328" y="5378825"/>
            <a:ext cx="1137373" cy="9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1958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9813701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Определение доли вкладов от стоимости проекта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463640" y="1888993"/>
                <a:ext cx="959243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/>
                          <a:ea typeface="Cambria Math"/>
                        </a:rPr>
                        <m:t>Стоимость проекта</m:t>
                      </m:r>
                      <m:r>
                        <a:rPr lang="ru-RU" sz="32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3200" b="0" i="1" smtClean="0">
                          <a:latin typeface="Cambria Math"/>
                          <a:ea typeface="Cambria Math"/>
                        </a:rPr>
                        <m:t>х+0,15х+0,15х+0,15х</m:t>
                      </m:r>
                    </m:oMath>
                    <m:oMath xmlns:m="http://schemas.openxmlformats.org/officeDocument/2006/math">
                      <m:r>
                        <a:rPr lang="ru-RU" sz="3200" b="0" i="1" smtClean="0">
                          <a:latin typeface="Cambria Math"/>
                          <a:ea typeface="Cambria Math"/>
                        </a:rPr>
                        <m:t>Стоимость проекта=1,45х</m:t>
                      </m:r>
                    </m:oMath>
                  </m:oMathPara>
                </a14:m>
                <a:endParaRPr lang="ru-RU" sz="3200" b="0" dirty="0">
                  <a:latin typeface="Arial" pitchFamily="34" charset="0"/>
                  <a:ea typeface="Cambria Math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40" y="1888993"/>
                <a:ext cx="9592432" cy="107721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65914" y="2966211"/>
            <a:ext cx="532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Где х – сумма ИМБТ из бюджета УР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4664" y="4056845"/>
            <a:ext cx="7886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Нестандартный пример: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Стоимость проекта – 1 374 000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825204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67533"/>
            <a:ext cx="9813701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Определение доли вкладов от стоимости проекта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343" y="1705740"/>
            <a:ext cx="788671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Нестандартный пример: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Стоимость проекта – 1 374 000 руб.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ИМБТ – 947 586,00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МО - 142 138,00</a:t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r>
              <a:rPr lang="ru-RU" sz="3600" dirty="0">
                <a:latin typeface="Arial" pitchFamily="34" charset="0"/>
                <a:cs typeface="Arial" pitchFamily="34" charset="0"/>
              </a:rPr>
              <a:t>Население – 142 138,00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Спонсоры - 142 138, 00</a:t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r>
              <a:rPr lang="ru-RU" sz="3600" dirty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384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59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9105363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ru-RU" altLang="ru-RU" sz="3200" b="1" dirty="0">
                <a:latin typeface="Arial" pitchFamily="34" charset="0"/>
                <a:cs typeface="Arial" pitchFamily="34" charset="0"/>
              </a:rPr>
              <a:t>Требования к обоснованию цены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6941" y="1463040"/>
            <a:ext cx="1008653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реальных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коммерческих предложения от разных организаций</a:t>
            </a:r>
          </a:p>
          <a:p>
            <a:pPr marL="457200" indent="-457200" algn="ctr"/>
            <a:r>
              <a:rPr lang="ru-RU" sz="2800" i="1" u="sng" dirty="0">
                <a:latin typeface="Times New Roman" pitchFamily="18" charset="0"/>
                <a:cs typeface="Times New Roman" pitchFamily="18" charset="0"/>
              </a:rPr>
              <a:t>требования  к оформлению </a:t>
            </a:r>
          </a:p>
          <a:p>
            <a:pPr marL="457200" indent="-457200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Одинаковое количество однотипных позиций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Присутствие реквизитов организаций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Имеется печать и подпись  организации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Фирменный бланк  (это может быть и счёт на оплату)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Наличие наименования организации – получателя коммерческого предложения(может быть инициативная группа)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Дата составления / срок действия документа 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475" y="2035192"/>
            <a:ext cx="11728450" cy="4616873"/>
          </a:xfrm>
          <a:custGeom>
            <a:avLst/>
            <a:gdLst/>
            <a:ahLst/>
            <a:cxnLst/>
            <a:rect l="l" t="t" r="r" b="b"/>
            <a:pathLst>
              <a:path w="17592675" h="6925309">
                <a:moveTo>
                  <a:pt x="17592675" y="0"/>
                </a:moveTo>
                <a:lnTo>
                  <a:pt x="0" y="0"/>
                </a:lnTo>
                <a:lnTo>
                  <a:pt x="0" y="26682"/>
                </a:lnTo>
                <a:lnTo>
                  <a:pt x="0" y="6896798"/>
                </a:lnTo>
                <a:lnTo>
                  <a:pt x="0" y="6924738"/>
                </a:lnTo>
                <a:lnTo>
                  <a:pt x="17592675" y="6924738"/>
                </a:lnTo>
                <a:lnTo>
                  <a:pt x="17592675" y="6897281"/>
                </a:lnTo>
                <a:lnTo>
                  <a:pt x="17592675" y="6896798"/>
                </a:lnTo>
                <a:lnTo>
                  <a:pt x="17592675" y="26771"/>
                </a:lnTo>
                <a:lnTo>
                  <a:pt x="17565345" y="26771"/>
                </a:lnTo>
                <a:lnTo>
                  <a:pt x="17565345" y="6896798"/>
                </a:lnTo>
                <a:lnTo>
                  <a:pt x="26758" y="6896798"/>
                </a:lnTo>
                <a:lnTo>
                  <a:pt x="26758" y="26682"/>
                </a:lnTo>
                <a:lnTo>
                  <a:pt x="17592675" y="26682"/>
                </a:lnTo>
                <a:lnTo>
                  <a:pt x="17592675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504797"/>
            <a:ext cx="8989454" cy="1024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wrap="square" lIns="0" tIns="846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467" marR="3387">
              <a:lnSpc>
                <a:spcPct val="106900"/>
              </a:lnSpc>
              <a:spcBef>
                <a:spcPts val="67"/>
              </a:spcBef>
            </a:pPr>
            <a:r>
              <a:rPr sz="3200" b="1" spc="117" dirty="0">
                <a:latin typeface="Arial" pitchFamily="34" charset="0"/>
                <a:cs typeface="Arial" pitchFamily="34" charset="0"/>
              </a:rPr>
              <a:t>Привлечение</a:t>
            </a:r>
            <a:r>
              <a:rPr sz="3200" b="1" spc="-47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76" dirty="0">
                <a:latin typeface="Arial" pitchFamily="34" charset="0"/>
                <a:cs typeface="Arial" pitchFamily="34" charset="0"/>
              </a:rPr>
              <a:t>дополнительных</a:t>
            </a:r>
            <a:r>
              <a:rPr sz="3200" b="1" spc="-43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27" dirty="0">
                <a:latin typeface="Arial" pitchFamily="34" charset="0"/>
                <a:cs typeface="Arial" pitchFamily="34" charset="0"/>
              </a:rPr>
              <a:t>средств</a:t>
            </a:r>
            <a:r>
              <a:rPr sz="3200" b="1" spc="-43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60" dirty="0">
                <a:latin typeface="Arial" pitchFamily="34" charset="0"/>
                <a:cs typeface="Arial" pitchFamily="34" charset="0"/>
              </a:rPr>
              <a:t>в</a:t>
            </a:r>
            <a:r>
              <a:rPr sz="3200" b="1" spc="-43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87" dirty="0">
                <a:latin typeface="Arial" pitchFamily="34" charset="0"/>
                <a:cs typeface="Arial" pitchFamily="34" charset="0"/>
              </a:rPr>
              <a:t>местные </a:t>
            </a:r>
            <a:r>
              <a:rPr sz="3200" b="1" spc="-693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110" dirty="0" err="1">
                <a:latin typeface="Arial" pitchFamily="34" charset="0"/>
                <a:cs typeface="Arial" pitchFamily="34" charset="0"/>
              </a:rPr>
              <a:t>бюджеты</a:t>
            </a:r>
            <a:r>
              <a:rPr sz="3200" b="1" spc="110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147" dirty="0" err="1">
                <a:latin typeface="Arial" pitchFamily="34" charset="0"/>
                <a:cs typeface="Arial" pitchFamily="34" charset="0"/>
              </a:rPr>
              <a:t>Удмуртии</a:t>
            </a:r>
            <a:r>
              <a:rPr lang="ru-RU" sz="3200" b="1" spc="147" dirty="0">
                <a:latin typeface="Arial" pitchFamily="34" charset="0"/>
                <a:cs typeface="Arial" pitchFamily="34" charset="0"/>
              </a:rPr>
              <a:t>, </a:t>
            </a:r>
            <a:r>
              <a:rPr sz="3200" b="1" spc="110" dirty="0" err="1">
                <a:latin typeface="Arial" pitchFamily="34" charset="0"/>
                <a:cs typeface="Arial" pitchFamily="34" charset="0"/>
              </a:rPr>
              <a:t>млн</a:t>
            </a:r>
            <a:r>
              <a:rPr sz="3200" b="1" spc="110" dirty="0">
                <a:latin typeface="Arial" pitchFamily="34" charset="0"/>
                <a:cs typeface="Arial" pitchFamily="34" charset="0"/>
              </a:rPr>
              <a:t>.</a:t>
            </a:r>
            <a:r>
              <a:rPr sz="3200" b="1" spc="-50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27" dirty="0">
                <a:latin typeface="Arial" pitchFamily="34" charset="0"/>
                <a:cs typeface="Arial" pitchFamily="34" charset="0"/>
              </a:rPr>
              <a:t>руб.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846452921"/>
              </p:ext>
            </p:extLst>
          </p:nvPr>
        </p:nvGraphicFramePr>
        <p:xfrm>
          <a:off x="1033272" y="1193800"/>
          <a:ext cx="10826496" cy="513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33272" y="5172544"/>
            <a:ext cx="1121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3272" y="4020462"/>
            <a:ext cx="1121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600" b="1" i="1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8242" y="5280266"/>
            <a:ext cx="25108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население и 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спонсоры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39938" name="Picture 2" descr="https://pandia.ru/text/80/681/images/img1_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352" y="1447934"/>
            <a:ext cx="10760449" cy="508034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" y="251545"/>
            <a:ext cx="10496282" cy="119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Требования к </a:t>
            </a:r>
            <a:r>
              <a:rPr kumimoji="0" lang="ru-RU" altLang="ru-RU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обоснованию НМЦК-</a:t>
            </a:r>
          </a:p>
          <a:p>
            <a:pPr lvl="0" defTabSz="914354">
              <a:lnSpc>
                <a:spcPct val="90000"/>
              </a:lnSpc>
              <a:spcBef>
                <a:spcPct val="0"/>
              </a:spcBef>
            </a:pPr>
            <a:r>
              <a:rPr lang="ru-RU" altLang="ru-RU" sz="2800" b="1" i="1" dirty="0">
                <a:latin typeface="Arial" pitchFamily="34" charset="0"/>
                <a:ea typeface="+mj-ea"/>
                <a:cs typeface="Arial" pitchFamily="34" charset="0"/>
              </a:rPr>
              <a:t>начальная (максимальная) цена контракта ( ст. 22 ФЗ №44)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8303E9-5C58-4C2B-9620-2407CCBA3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00" y="0"/>
            <a:ext cx="5059680" cy="6858000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2CEFDDFE-104C-4F8F-906D-D37DD0DE9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92945060"/>
              </p:ext>
            </p:extLst>
          </p:nvPr>
        </p:nvGraphicFramePr>
        <p:xfrm>
          <a:off x="6096000" y="0"/>
          <a:ext cx="4846931" cy="6858000"/>
        </p:xfrm>
        <a:graphic>
          <a:graphicData uri="http://schemas.openxmlformats.org/presentationml/2006/ole">
            <p:oleObj spid="_x0000_s1064" name="Acrobat Document" r:id="rId4" imgW="3960360" imgH="55850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47091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8159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Имущественный/трудовой вклад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313E926-7AB2-46B0-8C39-108B5E505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9036191"/>
              </p:ext>
            </p:extLst>
          </p:nvPr>
        </p:nvGraphicFramePr>
        <p:xfrm>
          <a:off x="295836" y="3577347"/>
          <a:ext cx="11654865" cy="2202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4955">
                  <a:extLst>
                    <a:ext uri="{9D8B030D-6E8A-4147-A177-3AD203B41FA5}">
                      <a16:colId xmlns:a16="http://schemas.microsoft.com/office/drawing/2014/main" xmlns="" val="1822143872"/>
                    </a:ext>
                  </a:extLst>
                </a:gridCol>
                <a:gridCol w="3884955">
                  <a:extLst>
                    <a:ext uri="{9D8B030D-6E8A-4147-A177-3AD203B41FA5}">
                      <a16:colId xmlns:a16="http://schemas.microsoft.com/office/drawing/2014/main" xmlns="" val="1775484253"/>
                    </a:ext>
                  </a:extLst>
                </a:gridCol>
                <a:gridCol w="3884955">
                  <a:extLst>
                    <a:ext uri="{9D8B030D-6E8A-4147-A177-3AD203B41FA5}">
                      <a16:colId xmlns:a16="http://schemas.microsoft.com/office/drawing/2014/main" xmlns="" val="4000361826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Критерии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МО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ГО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0018967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Имущественный/трудовой вклад населения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0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0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6196844"/>
                  </a:ext>
                </a:extLst>
              </a:tr>
              <a:tr h="853779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Имущественный/трудовой вклад спонсоров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0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 0%,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Max 1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0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%</a:t>
                      </a:r>
                      <a:r>
                        <a:rPr lang="ru-RU" sz="2400" b="1" dirty="0">
                          <a:solidFill>
                            <a:schemeClr val="accent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360596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FBD6640-7D38-4026-8FA0-011D8C0F50E7}"/>
              </a:ext>
            </a:extLst>
          </p:cNvPr>
          <p:cNvSpPr txBox="1"/>
          <p:nvPr/>
        </p:nvSpPr>
        <p:spPr>
          <a:xfrm>
            <a:off x="295837" y="5809779"/>
            <a:ext cx="48778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867" dirty="0">
                <a:solidFill>
                  <a:prstClr val="black"/>
                </a:solidFill>
                <a:latin typeface="Calibri" panose="020F0502020204030204"/>
              </a:rPr>
              <a:t>Возможен вклад выше 10%</a:t>
            </a:r>
            <a:endParaRPr lang="ru-RU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295836" y="1655626"/>
            <a:ext cx="11654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может входить?</a:t>
            </a:r>
          </a:p>
          <a:p>
            <a:pPr marL="380990" indent="-380990" defTabSz="914377">
              <a:buFontTx/>
              <a:buChar char="-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(песок, щебень, доски, краски)</a:t>
            </a:r>
          </a:p>
          <a:p>
            <a:pPr marL="380990" indent="-380990" defTabSz="914377">
              <a:buFontTx/>
              <a:buChar char="-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Неоплачиваемые в смете по проекту работы</a:t>
            </a:r>
          </a:p>
          <a:p>
            <a:pPr marL="380990" indent="-380990" defTabSz="914377">
              <a:buFontTx/>
              <a:buChar char="-"/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и оборудование(перевозка грунта, уборка территории)</a:t>
            </a:r>
          </a:p>
        </p:txBody>
      </p:sp>
    </p:spTree>
    <p:extLst>
      <p:ext uri="{BB962C8B-B14F-4D97-AF65-F5344CB8AC3E}">
        <p14:creationId xmlns:p14="http://schemas.microsoft.com/office/powerpoint/2010/main" xmlns="" val="4102306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6891" y="-195748"/>
            <a:ext cx="7096259" cy="1003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10406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Имущественный/трудовой вклад. Чем подтвердить?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295836" y="1772935"/>
            <a:ext cx="1165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377">
              <a:buAutoNum type="arabicPeriod"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Калькуляция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779676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10406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Имущественный/трудовой вклад. Чем подтвердить?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295836" y="1721420"/>
            <a:ext cx="1165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ЛСР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40" t="44718" r="15172" b="19191"/>
          <a:stretch/>
        </p:blipFill>
        <p:spPr bwMode="auto">
          <a:xfrm>
            <a:off x="295836" y="2281751"/>
            <a:ext cx="11228555" cy="45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50671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98" t="23591" r="26455" b="32923"/>
          <a:stretch/>
        </p:blipFill>
        <p:spPr bwMode="auto">
          <a:xfrm>
            <a:off x="5880221" y="1056068"/>
            <a:ext cx="5848912" cy="580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10406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Имущественный/трудовой вклад. Чем подтвердить?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295836" y="3071947"/>
            <a:ext cx="11654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Гарантийные письма </a:t>
            </a:r>
          </a:p>
          <a:p>
            <a:pPr defTabSz="914377"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имя Главы МО</a:t>
            </a:r>
          </a:p>
        </p:txBody>
      </p:sp>
    </p:spTree>
    <p:extLst>
      <p:ext uri="{BB962C8B-B14F-4D97-AF65-F5344CB8AC3E}">
        <p14:creationId xmlns:p14="http://schemas.microsoft.com/office/powerpoint/2010/main" xmlns="" val="2731753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98" t="23591" r="26455" b="32923"/>
          <a:stretch/>
        </p:blipFill>
        <p:spPr bwMode="auto">
          <a:xfrm>
            <a:off x="5880221" y="1056068"/>
            <a:ext cx="5848912" cy="580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10406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defTabSz="914377">
              <a:defRPr/>
            </a:pP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Гарантийные письма </a:t>
            </a:r>
            <a:b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имя Главы МО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148283" y="1643257"/>
            <a:ext cx="68662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914377"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спонсоров: 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а)денежный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б)имущественный/трудовой</a:t>
            </a:r>
          </a:p>
          <a:p>
            <a:pPr marL="742950" indent="-742950" defTabSz="914377">
              <a:buAutoNum type="arabicPeriod"/>
              <a:defRPr/>
            </a:pP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914377"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жителей имущественный/трудовой</a:t>
            </a:r>
          </a:p>
          <a:p>
            <a:pPr marL="742950" indent="-742950" defTabSz="914377">
              <a:buAutoNum type="arabicPeriod"/>
              <a:defRPr/>
            </a:pP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914377">
              <a:lnSpc>
                <a:spcPct val="150000"/>
              </a:lnSpc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содержание</a:t>
            </a:r>
          </a:p>
          <a:p>
            <a:pPr defTabSz="914377">
              <a:defRPr/>
            </a:pP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204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98" t="23591" r="26455" b="32923"/>
          <a:stretch/>
        </p:blipFill>
        <p:spPr bwMode="auto">
          <a:xfrm>
            <a:off x="5880221" y="1056068"/>
            <a:ext cx="5848912" cy="580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F4C8BD8-17EC-42F6-B2F3-6A8B01C0326E}" type="slidenum">
              <a:rPr lang="ru-RU">
                <a:solidFill>
                  <a:srgbClr val="FFFFFF">
                    <a:lumMod val="50000"/>
                  </a:srgbClr>
                </a:solidFill>
              </a:rPr>
              <a:pPr defTabSz="914377">
                <a:defRPr/>
              </a:pPr>
              <a:t>67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D5689138-5091-499B-86D9-2FB09724A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163"/>
            <a:ext cx="8564451" cy="10406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defTabSz="914377">
              <a:defRPr/>
            </a:pP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Гарантийные письма </a:t>
            </a:r>
            <a:b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имя Главы МО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D723E0-2CB5-4D89-A91A-1DC05B08A83F}"/>
              </a:ext>
            </a:extLst>
          </p:cNvPr>
          <p:cNvSpPr txBox="1"/>
          <p:nvPr/>
        </p:nvSpPr>
        <p:spPr>
          <a:xfrm>
            <a:off x="205684" y="1785235"/>
            <a:ext cx="6130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914377">
              <a:buAutoNum type="arabicPeriod"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 быть на имя Главы МО</a:t>
            </a:r>
          </a:p>
          <a:p>
            <a:pPr marL="742950" indent="-742950" defTabSz="914377">
              <a:buAutoNum type="arabicPeriod"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Содержать наименование конкурса</a:t>
            </a:r>
          </a:p>
          <a:p>
            <a:pPr marL="742950" indent="-742950" defTabSz="914377">
              <a:buAutoNum type="arabicPeriod"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Содержать наименование проекта</a:t>
            </a:r>
          </a:p>
          <a:p>
            <a:pPr marL="742950" indent="-742950" defTabSz="914377">
              <a:buAutoNum type="arabicPeriod"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Содержать сумму и вид работ</a:t>
            </a:r>
          </a:p>
        </p:txBody>
      </p:sp>
    </p:spTree>
    <p:extLst>
      <p:ext uri="{BB962C8B-B14F-4D97-AF65-F5344CB8AC3E}">
        <p14:creationId xmlns:p14="http://schemas.microsoft.com/office/powerpoint/2010/main" xmlns="" val="2710967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B0710E3-8E0A-4BAF-A245-DEAF1FDED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98763"/>
            <a:ext cx="12192000" cy="81597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Вопросы-ответы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2881038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49BB6B9-D17D-4866-9A59-6E5178E0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3202F-9FD7-460B-B09F-71E13D1657CF}" type="slidenum"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0" name="Заголовок 1">
            <a:extLst>
              <a:ext uri="{FF2B5EF4-FFF2-40B4-BE49-F238E27FC236}">
                <a16:creationId xmlns:a16="http://schemas.microsoft.com/office/drawing/2014/main" xmlns="" id="{CFA1C199-60A0-4498-94A8-AAEC576341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363801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Критерии, на которые стоит обратить внимание при проектировании заявки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xmlns="" id="{F33CEE0E-CB19-409E-B525-DB245DFD7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183" y="3176089"/>
            <a:ext cx="278144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900" b="1" dirty="0">
                <a:latin typeface="Arial Narrow" panose="020B0606020202030204" pitchFamily="34" charset="0"/>
              </a:rPr>
              <a:t>Уровень финансирования проекта за счет населения/спонсоров</a:t>
            </a: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B8B7B5-34C6-4D53-90A8-865AD923AFF5}"/>
              </a:ext>
            </a:extLst>
          </p:cNvPr>
          <p:cNvSpPr txBox="1"/>
          <p:nvPr/>
        </p:nvSpPr>
        <p:spPr>
          <a:xfrm>
            <a:off x="7049859" y="4595108"/>
            <a:ext cx="21717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 err="1">
                <a:latin typeface="Arial Narrow" panose="020B0606020202030204" pitchFamily="34" charset="0"/>
              </a:rPr>
              <a:t>Благополучатели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9231B0-CDB9-4BB3-9185-A9691A427CF5}"/>
              </a:ext>
            </a:extLst>
          </p:cNvPr>
          <p:cNvSpPr txBox="1"/>
          <p:nvPr/>
        </p:nvSpPr>
        <p:spPr>
          <a:xfrm>
            <a:off x="415131" y="2300828"/>
            <a:ext cx="2170113" cy="15542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Участие населения в сходе/ собрании/ конференции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FC576D-BF09-46C0-9FA6-6E9A52189FD6}"/>
              </a:ext>
            </a:extLst>
          </p:cNvPr>
          <p:cNvSpPr txBox="1"/>
          <p:nvPr/>
        </p:nvSpPr>
        <p:spPr>
          <a:xfrm>
            <a:off x="9419996" y="5094466"/>
            <a:ext cx="2170112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СМИ/КММ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900" b="1" dirty="0">
              <a:solidFill>
                <a:srgbClr val="323F4F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900" b="1" dirty="0">
              <a:solidFill>
                <a:srgbClr val="323F4F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323F4F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endParaRPr kumimoji="0" lang="ru-RU" sz="1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507373-A55A-4A2D-929B-2B1CD11BFEC1}"/>
              </a:ext>
            </a:extLst>
          </p:cNvPr>
          <p:cNvSpPr txBox="1"/>
          <p:nvPr/>
        </p:nvSpPr>
        <p:spPr>
          <a:xfrm>
            <a:off x="5111629" y="3849904"/>
            <a:ext cx="2370137" cy="15542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Предварительные мероприятия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Стрелка вверх 4">
            <a:extLst>
              <a:ext uri="{FF2B5EF4-FFF2-40B4-BE49-F238E27FC236}">
                <a16:creationId xmlns:a16="http://schemas.microsoft.com/office/drawing/2014/main" xmlns="" id="{94E984C5-898B-421F-9AC0-E0043ED26A7B}"/>
              </a:ext>
            </a:extLst>
          </p:cNvPr>
          <p:cNvSpPr/>
          <p:nvPr/>
        </p:nvSpPr>
        <p:spPr>
          <a:xfrm>
            <a:off x="1120775" y="4083050"/>
            <a:ext cx="379413" cy="2132013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Стрелка вверх 20">
            <a:extLst>
              <a:ext uri="{FF2B5EF4-FFF2-40B4-BE49-F238E27FC236}">
                <a16:creationId xmlns:a16="http://schemas.microsoft.com/office/drawing/2014/main" xmlns="" id="{A150BC75-3A4C-4157-B7DC-7E56979EB235}"/>
              </a:ext>
            </a:extLst>
          </p:cNvPr>
          <p:cNvSpPr/>
          <p:nvPr/>
        </p:nvSpPr>
        <p:spPr>
          <a:xfrm>
            <a:off x="3236913" y="4849813"/>
            <a:ext cx="379412" cy="1365250"/>
          </a:xfrm>
          <a:prstGeom prst="up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трелка вверх 21">
            <a:extLst>
              <a:ext uri="{FF2B5EF4-FFF2-40B4-BE49-F238E27FC236}">
                <a16:creationId xmlns:a16="http://schemas.microsoft.com/office/drawing/2014/main" xmlns="" id="{5D5EB563-0E15-4943-8446-79C8A84506F6}"/>
              </a:ext>
            </a:extLst>
          </p:cNvPr>
          <p:cNvSpPr/>
          <p:nvPr/>
        </p:nvSpPr>
        <p:spPr>
          <a:xfrm>
            <a:off x="9859963" y="5886450"/>
            <a:ext cx="379412" cy="331788"/>
          </a:xfrm>
          <a:prstGeom prst="up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трелка вверх 22">
            <a:extLst>
              <a:ext uri="{FF2B5EF4-FFF2-40B4-BE49-F238E27FC236}">
                <a16:creationId xmlns:a16="http://schemas.microsoft.com/office/drawing/2014/main" xmlns="" id="{45D12AD7-C90C-4084-9CF8-601A27946C82}"/>
              </a:ext>
            </a:extLst>
          </p:cNvPr>
          <p:cNvSpPr/>
          <p:nvPr/>
        </p:nvSpPr>
        <p:spPr>
          <a:xfrm>
            <a:off x="7669213" y="5522913"/>
            <a:ext cx="377825" cy="687387"/>
          </a:xfrm>
          <a:prstGeom prst="up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Стрелка вверх 23">
            <a:extLst>
              <a:ext uri="{FF2B5EF4-FFF2-40B4-BE49-F238E27FC236}">
                <a16:creationId xmlns:a16="http://schemas.microsoft.com/office/drawing/2014/main" xmlns="" id="{A6C2ECE0-57FB-4B16-97AC-6F3BA08937C0}"/>
              </a:ext>
            </a:extLst>
          </p:cNvPr>
          <p:cNvSpPr/>
          <p:nvPr/>
        </p:nvSpPr>
        <p:spPr>
          <a:xfrm>
            <a:off x="5495925" y="5226050"/>
            <a:ext cx="377825" cy="984250"/>
          </a:xfrm>
          <a:prstGeom prst="up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4E779580-7BFA-49AC-BF5C-D0867E20AF00}"/>
              </a:ext>
            </a:extLst>
          </p:cNvPr>
          <p:cNvGrpSpPr/>
          <p:nvPr/>
        </p:nvGrpSpPr>
        <p:grpSpPr>
          <a:xfrm>
            <a:off x="1326951" y="3341729"/>
            <a:ext cx="3123277" cy="72008"/>
            <a:chOff x="557998" y="2137733"/>
            <a:chExt cx="3123277" cy="72008"/>
          </a:xfrm>
          <a:solidFill>
            <a:srgbClr val="0070C0"/>
          </a:solidFill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67C3D632-9006-4F8B-AAF7-7E325632D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000" y="2173737"/>
              <a:ext cx="3123275" cy="0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xmlns="" id="{68B88DE6-64FA-44E0-97F7-89FE8B336C50}"/>
                </a:ext>
              </a:extLst>
            </p:cNvPr>
            <p:cNvSpPr/>
            <p:nvPr/>
          </p:nvSpPr>
          <p:spPr>
            <a:xfrm>
              <a:off x="557998" y="2137733"/>
              <a:ext cx="72008" cy="7200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C01BDC-C356-4B11-B0D4-A82A1D66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F74F-470C-4CEE-ABAE-387631BBD5B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39E38-EA2D-4F5D-92A9-446B83B0E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8750"/>
            <a:ext cx="9594850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Порядок работы при предоставлении документов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200E1DD-241C-45A6-9059-E6888C4C9225}"/>
              </a:ext>
            </a:extLst>
          </p:cNvPr>
          <p:cNvSpPr txBox="1"/>
          <p:nvPr/>
        </p:nvSpPr>
        <p:spPr>
          <a:xfrm>
            <a:off x="1339830" y="3341729"/>
            <a:ext cx="228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Местный уровень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3F790516-56F7-9C40-A143-7585DB202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171301"/>
              </p:ext>
            </p:extLst>
          </p:nvPr>
        </p:nvGraphicFramePr>
        <p:xfrm>
          <a:off x="1543455" y="1194083"/>
          <a:ext cx="910508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9327E4E-EF79-574C-A563-DF0B6EDAB7FD}"/>
              </a:ext>
            </a:extLst>
          </p:cNvPr>
          <p:cNvSpPr txBox="1"/>
          <p:nvPr/>
        </p:nvSpPr>
        <p:spPr>
          <a:xfrm>
            <a:off x="2945429" y="1248817"/>
            <a:ext cx="228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Региональный уровень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78014EB1-38C7-5D44-B1BE-004514516C42}"/>
              </a:ext>
            </a:extLst>
          </p:cNvPr>
          <p:cNvGrpSpPr/>
          <p:nvPr/>
        </p:nvGrpSpPr>
        <p:grpSpPr>
          <a:xfrm>
            <a:off x="2972722" y="1182000"/>
            <a:ext cx="3123277" cy="72008"/>
            <a:chOff x="557998" y="2137733"/>
            <a:chExt cx="3123277" cy="72008"/>
          </a:xfrm>
          <a:solidFill>
            <a:srgbClr val="0070C0"/>
          </a:solidFill>
        </p:grpSpPr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xmlns="" id="{0AD0F244-A8E7-A845-8BA6-52A5E04E7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000" y="2173737"/>
              <a:ext cx="3123275" cy="0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02F1FAF9-5889-9943-B90B-B4AC50B02E35}"/>
                </a:ext>
              </a:extLst>
            </p:cNvPr>
            <p:cNvSpPr/>
            <p:nvPr/>
          </p:nvSpPr>
          <p:spPr>
            <a:xfrm>
              <a:off x="557998" y="2137733"/>
              <a:ext cx="72008" cy="7200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0331926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84CBF-502F-4148-84A2-83FD1439BB83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4053" y="0"/>
            <a:ext cx="11526838" cy="815975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Критерии конкурсного отбора для ГО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43840" y="589006"/>
          <a:ext cx="11704319" cy="6294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6228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81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132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Степень участия населения населенного пункта, входящего в состав городского округа, членов ТСЖ, жителей ТОС, ИЖД, МКД в определении и решении проблемы, заявленной в проекте:</a:t>
                      </a:r>
                    </a:p>
                    <a:p>
                      <a:pPr algn="ctr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Социальная и экономическая эффективность реализации проекта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0225"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степень участия населения населенного пункта, входящего в состав городского округа, членов ТСЖ, жителей ТОС, ИЖД, МКД в идентификации проблемы в процессе ее предварительного рассмотрения;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степень участия населения населенного пункта, входящего в состав городского округа, членов ТСЖ, жителей ТОС, ИЖД, МКД в определении параметров проекта на собрании/сходе/конференции;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использование средств массовой информации и других средств информирования населения в процессе отбора приоритетной проблемы;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доля благополучателей в общей численности населения населенного пункта, входящего в состав городского округа, членов ТСЖ, жителей ТОС, ИЖД, МКД;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положительное воздействие результатов реализации проекта на состояние окружающей среды;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доступность финансовых ресурсов, наличие механизмов содержания и эффективной эксплуатации объекта общественной инфраструктуры - результата реализации проекта;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г) наличие документов позволяющих определить стоимость проекта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657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Вклад участников реализации проекта в его финансирование</a:t>
                      </a:r>
                    </a:p>
                    <a:p>
                      <a:pPr marL="0" lvl="0" algn="ctr" defTabSz="914377" rtl="0" eaLnBrk="1" latinLnBrk="0" hangingPunct="1"/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с населением культурно-массовых мероприятий, связанных с реализацией проекта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82159"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уровень финансирования проекта за счет населения населенного пункта, входящего в состав городского округа, членов ТСЖ, жителей ТОС, ИЖД, МКД;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уровень финансирования проекта за счет организаций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вклад населения населенного пункта, входящего в состав городского округа, членов ТСЖ, жителей ТОС, ИЖД, МКД в реализацию проекта в неденежной форме (материалы и другие формы);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г)	вклад организаций в реализацию проекта в неденежной форме (материалы и другие формы);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          Проведение с населением культурно-массовых мероприятий, связанных с реализацией проекта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84CBF-502F-4148-84A2-83FD1439BB83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4858" y="-90152"/>
            <a:ext cx="11526838" cy="815975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Критерии конкурсного отбора для МО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7897719"/>
              </p:ext>
            </p:extLst>
          </p:nvPr>
        </p:nvGraphicFramePr>
        <p:xfrm>
          <a:off x="804078" y="595630"/>
          <a:ext cx="10888398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44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4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6508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Степень участия населения в определении и решении проблемы, заявленной в проекте </a:t>
                      </a:r>
                      <a:r>
                        <a:rPr lang="ru-RU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                                                                    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Социальная и экономическая эффективность реализации проекта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3486"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степень участия населения населенного пункта в идентификации проблемы в процессе ее предварительного рассмотрения; 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степень участия населения населенного пункта в определении параметров проекта на сходе/собрании/конференции жителей населенного пункта;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использование средств массовой информации и других средств информирования населения в процессе отбора приоритетной проблемы;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доля благополучателей в общей численности населения населенного пункта;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положительное воздействие результатов реализации проекта на состояние окружающей среды;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доступность финансовых ресурсов, наличие механизмов содержания и эффективной эксплуатации объекта общественной инфраструктуры - результата реализации проекта; </a:t>
                      </a: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г) наличие документов позволяющих определить стоимость проекта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508"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Вклад участников реализации проекта в его финансирование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с населением культурно-массовых мероприятий, связанных с реализацией проекта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3903">
                <a:tc>
                  <a:txBody>
                    <a:bodyPr/>
                    <a:lstStyle/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а)	уровень финансирования проекта за счет соответственно бюджета городского (сельского) поселения, муниципального района в Удмуртской Республике;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б)	уровень финансирования проекта за счет населения; 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в)	уровень финансирования проекта за счет организаций;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г)	вклад населения в реализацию проекта в неденежной форме (материалы и другие формы);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4508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627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д)	вклад организаций в реализацию проекта в неденежной форме (материалы и другие формы);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             Проведение с населением культурно-массовых мероприятий, связанных с реализацией проекта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11102975" cy="777875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Наиболее часто встречающиеся ошибки и недочеты при составлении конкурсной документации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416560348"/>
              </p:ext>
            </p:extLst>
          </p:nvPr>
        </p:nvGraphicFramePr>
        <p:xfrm>
          <a:off x="231820" y="1326524"/>
          <a:ext cx="11642501" cy="5357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262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604C4F9-0B77-4E0E-9715-C05240E0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34FAB-C694-40E0-B33C-2B720DE095FF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8" name="Заголовок 1">
            <a:extLst>
              <a:ext uri="{FF2B5EF4-FFF2-40B4-BE49-F238E27FC236}">
                <a16:creationId xmlns:a16="http://schemas.microsoft.com/office/drawing/2014/main" xmlns="" id="{2DD0B63A-BB1D-44FC-9546-087545557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8680361" cy="8159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defTabSz="914354" eaLnBrk="1" hangingPunct="1"/>
            <a:r>
              <a:rPr lang="ru-RU" altLang="ru-RU" sz="2800" b="1" dirty="0">
                <a:latin typeface="Arial" pitchFamily="34" charset="0"/>
                <a:cs typeface="Arial" pitchFamily="34" charset="0"/>
              </a:rPr>
              <a:t>Участникам «Нашей инициативы» в 2022 году </a:t>
            </a:r>
          </a:p>
        </p:txBody>
      </p:sp>
      <p:sp>
        <p:nvSpPr>
          <p:cNvPr id="86020" name="TextBox 13">
            <a:extLst>
              <a:ext uri="{FF2B5EF4-FFF2-40B4-BE49-F238E27FC236}">
                <a16:creationId xmlns:a16="http://schemas.microsoft.com/office/drawing/2014/main" xmlns="" id="{8F421046-C07B-4F63-9EF5-697BBA29D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2927350"/>
            <a:ext cx="46640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Составить реестры объектов муниципального образования, на которые надлежащим образом оформлены права собственности и которые требуется оформить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Построить систему управления проектами ИБ на уровне муниципального образования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 Light" panose="020F0302020204030204" pitchFamily="34" charset="0"/>
              <a:buAutoNum type="arabicPeriod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Постоянно держать связь с инициативными группами</a:t>
            </a:r>
          </a:p>
        </p:txBody>
      </p:sp>
      <p:sp>
        <p:nvSpPr>
          <p:cNvPr id="86021" name="TextBox 11">
            <a:extLst>
              <a:ext uri="{FF2B5EF4-FFF2-40B4-BE49-F238E27FC236}">
                <a16:creationId xmlns:a16="http://schemas.microsoft.com/office/drawing/2014/main" xmlns="" id="{3CD86CBD-0557-459B-B25A-B38D6547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150" y="2152650"/>
            <a:ext cx="3279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Рекомендации для участников</a:t>
            </a:r>
          </a:p>
        </p:txBody>
      </p:sp>
      <p:grpSp>
        <p:nvGrpSpPr>
          <p:cNvPr id="86022" name="Группа 25">
            <a:extLst>
              <a:ext uri="{FF2B5EF4-FFF2-40B4-BE49-F238E27FC236}">
                <a16:creationId xmlns:a16="http://schemas.microsoft.com/office/drawing/2014/main" xmlns="" id="{819AAF76-BCD3-406A-903D-F8A022D2EDD3}"/>
              </a:ext>
            </a:extLst>
          </p:cNvPr>
          <p:cNvGrpSpPr>
            <a:grpSpLocks/>
          </p:cNvGrpSpPr>
          <p:nvPr/>
        </p:nvGrpSpPr>
        <p:grpSpPr bwMode="auto">
          <a:xfrm>
            <a:off x="-236538" y="2095500"/>
            <a:ext cx="7075488" cy="3644900"/>
            <a:chOff x="-421550" y="2966616"/>
            <a:chExt cx="7074484" cy="3643790"/>
          </a:xfrm>
        </p:grpSpPr>
        <p:grpSp>
          <p:nvGrpSpPr>
            <p:cNvPr id="86024" name="Группа 12">
              <a:extLst>
                <a:ext uri="{FF2B5EF4-FFF2-40B4-BE49-F238E27FC236}">
                  <a16:creationId xmlns:a16="http://schemas.microsoft.com/office/drawing/2014/main" xmlns="" id="{0E7CB102-F1B5-4274-8656-9CBD70723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2959" y="3979524"/>
              <a:ext cx="2516105" cy="2069454"/>
              <a:chOff x="2416461" y="3903379"/>
              <a:chExt cx="2516258" cy="2069926"/>
            </a:xfrm>
          </p:grpSpPr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xmlns="" id="{97FAED3B-1FB2-484B-9A49-A8778DD72A22}"/>
                  </a:ext>
                </a:extLst>
              </p:cNvPr>
              <p:cNvSpPr/>
              <p:nvPr/>
            </p:nvSpPr>
            <p:spPr>
              <a:xfrm>
                <a:off x="2415720" y="4609371"/>
                <a:ext cx="1439745" cy="1357208"/>
              </a:xfrm>
              <a:prstGeom prst="ellipse">
                <a:avLst/>
              </a:prstGeom>
              <a:solidFill>
                <a:schemeClr val="accent5">
                  <a:alpha val="61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xmlns="" id="{C393115B-6676-4B1E-B3B5-D7DC953BCA15}"/>
                  </a:ext>
                </a:extLst>
              </p:cNvPr>
              <p:cNvSpPr/>
              <p:nvPr/>
            </p:nvSpPr>
            <p:spPr>
              <a:xfrm>
                <a:off x="2968125" y="3902987"/>
                <a:ext cx="1438158" cy="1357209"/>
              </a:xfrm>
              <a:prstGeom prst="ellipse">
                <a:avLst/>
              </a:prstGeom>
              <a:solidFill>
                <a:schemeClr val="accent1">
                  <a:alpha val="6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xmlns="" id="{EB805FD6-5153-4545-849F-FD223264D697}"/>
                  </a:ext>
                </a:extLst>
              </p:cNvPr>
              <p:cNvSpPr/>
              <p:nvPr/>
            </p:nvSpPr>
            <p:spPr>
              <a:xfrm>
                <a:off x="3436399" y="4615721"/>
                <a:ext cx="1439746" cy="1357208"/>
              </a:xfrm>
              <a:prstGeom prst="ellipse">
                <a:avLst/>
              </a:prstGeom>
              <a:solidFill>
                <a:schemeClr val="accent2">
                  <a:alpha val="61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040" name="TextBox 8">
                <a:extLst>
                  <a:ext uri="{FF2B5EF4-FFF2-40B4-BE49-F238E27FC236}">
                    <a16:creationId xmlns:a16="http://schemas.microsoft.com/office/drawing/2014/main" xmlns="" id="{DB7A4ABD-FAA7-4E44-B048-D1F2739068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5643" y="4240672"/>
                <a:ext cx="1103100" cy="369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общение</a:t>
                </a:r>
              </a:p>
            </p:txBody>
          </p:sp>
          <p:sp>
            <p:nvSpPr>
              <p:cNvPr id="86041" name="TextBox 10">
                <a:extLst>
                  <a:ext uri="{FF2B5EF4-FFF2-40B4-BE49-F238E27FC236}">
                    <a16:creationId xmlns:a16="http://schemas.microsoft.com/office/drawing/2014/main" xmlns="" id="{59C0FDFC-D26A-40EB-B5DD-50DF8E2C2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6417" y="5251263"/>
                <a:ext cx="12063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обучение</a:t>
                </a:r>
              </a:p>
            </p:txBody>
          </p:sp>
          <p:sp>
            <p:nvSpPr>
              <p:cNvPr id="86042" name="TextBox 11">
                <a:extLst>
                  <a:ext uri="{FF2B5EF4-FFF2-40B4-BE49-F238E27FC236}">
                    <a16:creationId xmlns:a16="http://schemas.microsoft.com/office/drawing/2014/main" xmlns="" id="{8A85DDD2-455A-4304-BE82-8193D8CA3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7862" y="5251263"/>
                <a:ext cx="7274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rPr>
                  <a:t>опыт</a:t>
                </a:r>
              </a:p>
            </p:txBody>
          </p:sp>
        </p:grpSp>
        <p:sp>
          <p:nvSpPr>
            <p:cNvPr id="86025" name="TextBox 12">
              <a:extLst>
                <a:ext uri="{FF2B5EF4-FFF2-40B4-BE49-F238E27FC236}">
                  <a16:creationId xmlns:a16="http://schemas.microsoft.com/office/drawing/2014/main" xmlns="" id="{D15F8B4D-EF75-48A6-84D8-DD245E0C4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785" y="2966616"/>
              <a:ext cx="616554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Составляющие успешного участия в конкурсе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«Наша инициатива»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7CE2557-B65C-42ED-96C8-AC863809484D}"/>
                </a:ext>
              </a:extLst>
            </p:cNvPr>
            <p:cNvSpPr txBox="1"/>
            <p:nvPr/>
          </p:nvSpPr>
          <p:spPr>
            <a:xfrm>
              <a:off x="2440307" y="3612532"/>
              <a:ext cx="1460293" cy="369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01A2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 жителями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CC228F0-B377-4FBB-9BE0-499DBAD4E5A1}"/>
                </a:ext>
              </a:extLst>
            </p:cNvPr>
            <p:cNvSpPr txBox="1"/>
            <p:nvPr/>
          </p:nvSpPr>
          <p:spPr>
            <a:xfrm>
              <a:off x="1059378" y="4294949"/>
              <a:ext cx="1836477" cy="369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01A2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со спонсорами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015FCCA-A69D-4D0A-A202-7D77D549180F}"/>
                </a:ext>
              </a:extLst>
            </p:cNvPr>
            <p:cNvSpPr txBox="1"/>
            <p:nvPr/>
          </p:nvSpPr>
          <p:spPr>
            <a:xfrm>
              <a:off x="4060915" y="4094985"/>
              <a:ext cx="2334881" cy="6475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01A2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 инициативной группой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367F1B0-4C4F-494C-B5FD-D2274A0B70FB}"/>
                </a:ext>
              </a:extLst>
            </p:cNvPr>
            <p:cNvSpPr txBox="1"/>
            <p:nvPr/>
          </p:nvSpPr>
          <p:spPr>
            <a:xfrm>
              <a:off x="1519688" y="3915652"/>
              <a:ext cx="1460293" cy="368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01A2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 коллегами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04DA32-CF9E-4C91-8C84-C5F32F5F64A5}"/>
                </a:ext>
              </a:extLst>
            </p:cNvPr>
            <p:cNvSpPr txBox="1"/>
            <p:nvPr/>
          </p:nvSpPr>
          <p:spPr>
            <a:xfrm>
              <a:off x="3648223" y="6162867"/>
              <a:ext cx="823795" cy="369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D2D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УШИБ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B1BA494-13C3-4040-A61A-379FC6A3F489}"/>
                </a:ext>
              </a:extLst>
            </p:cNvPr>
            <p:cNvSpPr txBox="1"/>
            <p:nvPr/>
          </p:nvSpPr>
          <p:spPr>
            <a:xfrm>
              <a:off x="4559319" y="4675833"/>
              <a:ext cx="2003141" cy="923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D2D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Всероссийские и международные семинары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9DB2EFF-DD63-48AB-825A-33CD629A37CE}"/>
                </a:ext>
              </a:extLst>
            </p:cNvPr>
            <p:cNvSpPr txBox="1"/>
            <p:nvPr/>
          </p:nvSpPr>
          <p:spPr>
            <a:xfrm>
              <a:off x="4399004" y="5715329"/>
              <a:ext cx="2253930" cy="645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D2D2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Региональные семинары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C492B5F-E138-4BD5-AA90-1CDDDD220576}"/>
                </a:ext>
              </a:extLst>
            </p:cNvPr>
            <p:cNvSpPr txBox="1"/>
            <p:nvPr/>
          </p:nvSpPr>
          <p:spPr>
            <a:xfrm>
              <a:off x="214948" y="4664724"/>
              <a:ext cx="1972983" cy="645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Участие в конкурсной отборе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DF335F2-FDFB-4C9D-BE80-1E7B24B2A5C1}"/>
                </a:ext>
              </a:extLst>
            </p:cNvPr>
            <p:cNvSpPr txBox="1"/>
            <p:nvPr/>
          </p:nvSpPr>
          <p:spPr>
            <a:xfrm>
              <a:off x="172092" y="5315400"/>
              <a:ext cx="1972982" cy="645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Участие в конкурсах ИБ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29141C1-A2B7-475D-9DC4-78C1EF1AAC7C}"/>
                </a:ext>
              </a:extLst>
            </p:cNvPr>
            <p:cNvSpPr txBox="1"/>
            <p:nvPr/>
          </p:nvSpPr>
          <p:spPr>
            <a:xfrm>
              <a:off x="-421550" y="5964491"/>
              <a:ext cx="3244391" cy="6459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Реализация муниципальных практик</a:t>
              </a:r>
            </a:p>
          </p:txBody>
        </p:sp>
        <p:cxnSp>
          <p:nvCxnSpPr>
            <p:cNvPr id="24" name="Соединительная линия уступом 23">
              <a:extLst>
                <a:ext uri="{FF2B5EF4-FFF2-40B4-BE49-F238E27FC236}">
                  <a16:creationId xmlns:a16="http://schemas.microsoft.com/office/drawing/2014/main" xmlns="" id="{F954057A-D70A-4A3B-903B-7B054B74F67D}"/>
                </a:ext>
              </a:extLst>
            </p:cNvPr>
            <p:cNvCxnSpPr/>
            <p:nvPr/>
          </p:nvCxnSpPr>
          <p:spPr>
            <a:xfrm rot="16200000" flipH="1">
              <a:off x="2098251" y="5368565"/>
              <a:ext cx="11109" cy="317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2A76FF8F-6F58-4867-8FE0-30BD8CE65EE5}"/>
              </a:ext>
            </a:extLst>
          </p:cNvPr>
          <p:cNvCxnSpPr/>
          <p:nvPr/>
        </p:nvCxnSpPr>
        <p:spPr>
          <a:xfrm>
            <a:off x="6807200" y="2041525"/>
            <a:ext cx="17463" cy="3943350"/>
          </a:xfrm>
          <a:prstGeom prst="line">
            <a:avLst/>
          </a:prstGeom>
          <a:ln w="28575">
            <a:solidFill>
              <a:srgbClr val="27467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80775" y="2290528"/>
            <a:ext cx="5721773" cy="0"/>
          </a:xfrm>
          <a:custGeom>
            <a:avLst/>
            <a:gdLst/>
            <a:ahLst/>
            <a:cxnLst/>
            <a:rect l="l" t="t" r="r" b="b"/>
            <a:pathLst>
              <a:path w="8582660">
                <a:moveTo>
                  <a:pt x="0" y="0"/>
                </a:moveTo>
                <a:lnTo>
                  <a:pt x="8582035" y="0"/>
                </a:lnTo>
              </a:path>
            </a:pathLst>
          </a:custGeom>
          <a:ln w="9524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0775" y="4685486"/>
            <a:ext cx="5721773" cy="0"/>
          </a:xfrm>
          <a:custGeom>
            <a:avLst/>
            <a:gdLst/>
            <a:ahLst/>
            <a:cxnLst/>
            <a:rect l="l" t="t" r="r" b="b"/>
            <a:pathLst>
              <a:path w="8582660">
                <a:moveTo>
                  <a:pt x="0" y="0"/>
                </a:moveTo>
                <a:lnTo>
                  <a:pt x="8582035" y="0"/>
                </a:lnTo>
              </a:path>
            </a:pathLst>
          </a:custGeom>
          <a:ln w="9524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49475" y="291369"/>
            <a:ext cx="608753" cy="608753"/>
          </a:xfrm>
          <a:custGeom>
            <a:avLst/>
            <a:gdLst/>
            <a:ahLst/>
            <a:cxnLst/>
            <a:rect l="l" t="t" r="r" b="b"/>
            <a:pathLst>
              <a:path w="913129" h="913130">
                <a:moveTo>
                  <a:pt x="456260" y="912521"/>
                </a:moveTo>
                <a:lnTo>
                  <a:pt x="404552" y="909643"/>
                </a:lnTo>
                <a:lnTo>
                  <a:pt x="354091" y="901110"/>
                </a:lnTo>
                <a:lnTo>
                  <a:pt x="305253" y="887070"/>
                </a:lnTo>
                <a:lnTo>
                  <a:pt x="258416" y="867675"/>
                </a:lnTo>
                <a:lnTo>
                  <a:pt x="213955" y="843073"/>
                </a:lnTo>
                <a:lnTo>
                  <a:pt x="172247" y="813416"/>
                </a:lnTo>
                <a:lnTo>
                  <a:pt x="133668" y="778852"/>
                </a:lnTo>
                <a:lnTo>
                  <a:pt x="99105" y="740274"/>
                </a:lnTo>
                <a:lnTo>
                  <a:pt x="69447" y="698566"/>
                </a:lnTo>
                <a:lnTo>
                  <a:pt x="44846" y="654105"/>
                </a:lnTo>
                <a:lnTo>
                  <a:pt x="25450" y="607267"/>
                </a:lnTo>
                <a:lnTo>
                  <a:pt x="11411" y="558430"/>
                </a:lnTo>
                <a:lnTo>
                  <a:pt x="2877" y="507969"/>
                </a:lnTo>
                <a:lnTo>
                  <a:pt x="0" y="456260"/>
                </a:lnTo>
                <a:lnTo>
                  <a:pt x="2877" y="404552"/>
                </a:lnTo>
                <a:lnTo>
                  <a:pt x="11411" y="354091"/>
                </a:lnTo>
                <a:lnTo>
                  <a:pt x="25450" y="305253"/>
                </a:lnTo>
                <a:lnTo>
                  <a:pt x="44846" y="258416"/>
                </a:lnTo>
                <a:lnTo>
                  <a:pt x="69447" y="213955"/>
                </a:lnTo>
                <a:lnTo>
                  <a:pt x="99105" y="172247"/>
                </a:lnTo>
                <a:lnTo>
                  <a:pt x="133668" y="133668"/>
                </a:lnTo>
                <a:lnTo>
                  <a:pt x="172247" y="99105"/>
                </a:lnTo>
                <a:lnTo>
                  <a:pt x="213955" y="69447"/>
                </a:lnTo>
                <a:lnTo>
                  <a:pt x="258416" y="44846"/>
                </a:lnTo>
                <a:lnTo>
                  <a:pt x="305253" y="25450"/>
                </a:lnTo>
                <a:lnTo>
                  <a:pt x="354091" y="11411"/>
                </a:lnTo>
                <a:lnTo>
                  <a:pt x="404552" y="2877"/>
                </a:lnTo>
                <a:lnTo>
                  <a:pt x="456260" y="0"/>
                </a:lnTo>
                <a:lnTo>
                  <a:pt x="507969" y="2877"/>
                </a:lnTo>
                <a:lnTo>
                  <a:pt x="558430" y="11411"/>
                </a:lnTo>
                <a:lnTo>
                  <a:pt x="607268" y="25450"/>
                </a:lnTo>
                <a:lnTo>
                  <a:pt x="611863" y="27353"/>
                </a:lnTo>
                <a:lnTo>
                  <a:pt x="456260" y="27353"/>
                </a:lnTo>
                <a:lnTo>
                  <a:pt x="407651" y="30064"/>
                </a:lnTo>
                <a:lnTo>
                  <a:pt x="360220" y="38099"/>
                </a:lnTo>
                <a:lnTo>
                  <a:pt x="314316" y="51311"/>
                </a:lnTo>
                <a:lnTo>
                  <a:pt x="270291" y="69554"/>
                </a:lnTo>
                <a:lnTo>
                  <a:pt x="228496" y="92681"/>
                </a:lnTo>
                <a:lnTo>
                  <a:pt x="189281" y="120544"/>
                </a:lnTo>
                <a:lnTo>
                  <a:pt x="152998" y="152998"/>
                </a:lnTo>
                <a:lnTo>
                  <a:pt x="120544" y="189281"/>
                </a:lnTo>
                <a:lnTo>
                  <a:pt x="92681" y="228496"/>
                </a:lnTo>
                <a:lnTo>
                  <a:pt x="69554" y="270291"/>
                </a:lnTo>
                <a:lnTo>
                  <a:pt x="51311" y="314316"/>
                </a:lnTo>
                <a:lnTo>
                  <a:pt x="38099" y="360220"/>
                </a:lnTo>
                <a:lnTo>
                  <a:pt x="30064" y="407652"/>
                </a:lnTo>
                <a:lnTo>
                  <a:pt x="27353" y="456260"/>
                </a:lnTo>
                <a:lnTo>
                  <a:pt x="30064" y="504869"/>
                </a:lnTo>
                <a:lnTo>
                  <a:pt x="38099" y="552301"/>
                </a:lnTo>
                <a:lnTo>
                  <a:pt x="51311" y="598205"/>
                </a:lnTo>
                <a:lnTo>
                  <a:pt x="69554" y="642230"/>
                </a:lnTo>
                <a:lnTo>
                  <a:pt x="92681" y="684025"/>
                </a:lnTo>
                <a:lnTo>
                  <a:pt x="120544" y="723240"/>
                </a:lnTo>
                <a:lnTo>
                  <a:pt x="152998" y="759523"/>
                </a:lnTo>
                <a:lnTo>
                  <a:pt x="189281" y="791976"/>
                </a:lnTo>
                <a:lnTo>
                  <a:pt x="228496" y="819840"/>
                </a:lnTo>
                <a:lnTo>
                  <a:pt x="270291" y="842967"/>
                </a:lnTo>
                <a:lnTo>
                  <a:pt x="314316" y="861209"/>
                </a:lnTo>
                <a:lnTo>
                  <a:pt x="360220" y="874422"/>
                </a:lnTo>
                <a:lnTo>
                  <a:pt x="407651" y="882457"/>
                </a:lnTo>
                <a:lnTo>
                  <a:pt x="456260" y="885167"/>
                </a:lnTo>
                <a:lnTo>
                  <a:pt x="611862" y="885167"/>
                </a:lnTo>
                <a:lnTo>
                  <a:pt x="607267" y="887070"/>
                </a:lnTo>
                <a:lnTo>
                  <a:pt x="558430" y="901110"/>
                </a:lnTo>
                <a:lnTo>
                  <a:pt x="507968" y="909643"/>
                </a:lnTo>
                <a:lnTo>
                  <a:pt x="456260" y="912521"/>
                </a:lnTo>
                <a:close/>
              </a:path>
              <a:path w="913129" h="913130">
                <a:moveTo>
                  <a:pt x="611862" y="885167"/>
                </a:moveTo>
                <a:lnTo>
                  <a:pt x="456260" y="885167"/>
                </a:lnTo>
                <a:lnTo>
                  <a:pt x="504869" y="882457"/>
                </a:lnTo>
                <a:lnTo>
                  <a:pt x="552301" y="874422"/>
                </a:lnTo>
                <a:lnTo>
                  <a:pt x="598205" y="861209"/>
                </a:lnTo>
                <a:lnTo>
                  <a:pt x="642230" y="842967"/>
                </a:lnTo>
                <a:lnTo>
                  <a:pt x="684025" y="819840"/>
                </a:lnTo>
                <a:lnTo>
                  <a:pt x="723240" y="791976"/>
                </a:lnTo>
                <a:lnTo>
                  <a:pt x="759522" y="759523"/>
                </a:lnTo>
                <a:lnTo>
                  <a:pt x="791976" y="723240"/>
                </a:lnTo>
                <a:lnTo>
                  <a:pt x="819840" y="684025"/>
                </a:lnTo>
                <a:lnTo>
                  <a:pt x="842967" y="642230"/>
                </a:lnTo>
                <a:lnTo>
                  <a:pt x="861209" y="598205"/>
                </a:lnTo>
                <a:lnTo>
                  <a:pt x="874422" y="552301"/>
                </a:lnTo>
                <a:lnTo>
                  <a:pt x="882457" y="504869"/>
                </a:lnTo>
                <a:lnTo>
                  <a:pt x="885167" y="456260"/>
                </a:lnTo>
                <a:lnTo>
                  <a:pt x="882457" y="407651"/>
                </a:lnTo>
                <a:lnTo>
                  <a:pt x="874422" y="360220"/>
                </a:lnTo>
                <a:lnTo>
                  <a:pt x="861209" y="314316"/>
                </a:lnTo>
                <a:lnTo>
                  <a:pt x="842967" y="270291"/>
                </a:lnTo>
                <a:lnTo>
                  <a:pt x="819840" y="228496"/>
                </a:lnTo>
                <a:lnTo>
                  <a:pt x="791976" y="189281"/>
                </a:lnTo>
                <a:lnTo>
                  <a:pt x="759522" y="152998"/>
                </a:lnTo>
                <a:lnTo>
                  <a:pt x="723240" y="120544"/>
                </a:lnTo>
                <a:lnTo>
                  <a:pt x="684025" y="92681"/>
                </a:lnTo>
                <a:lnTo>
                  <a:pt x="642230" y="69554"/>
                </a:lnTo>
                <a:lnTo>
                  <a:pt x="598205" y="51311"/>
                </a:lnTo>
                <a:lnTo>
                  <a:pt x="552301" y="38099"/>
                </a:lnTo>
                <a:lnTo>
                  <a:pt x="504869" y="30064"/>
                </a:lnTo>
                <a:lnTo>
                  <a:pt x="456260" y="27353"/>
                </a:lnTo>
                <a:lnTo>
                  <a:pt x="611863" y="27353"/>
                </a:lnTo>
                <a:lnTo>
                  <a:pt x="654105" y="44846"/>
                </a:lnTo>
                <a:lnTo>
                  <a:pt x="698566" y="69447"/>
                </a:lnTo>
                <a:lnTo>
                  <a:pt x="740274" y="99105"/>
                </a:lnTo>
                <a:lnTo>
                  <a:pt x="778852" y="133668"/>
                </a:lnTo>
                <a:lnTo>
                  <a:pt x="813416" y="172304"/>
                </a:lnTo>
                <a:lnTo>
                  <a:pt x="843073" y="214035"/>
                </a:lnTo>
                <a:lnTo>
                  <a:pt x="867675" y="258492"/>
                </a:lnTo>
                <a:lnTo>
                  <a:pt x="887070" y="305311"/>
                </a:lnTo>
                <a:lnTo>
                  <a:pt x="901110" y="354123"/>
                </a:lnTo>
                <a:lnTo>
                  <a:pt x="909643" y="404561"/>
                </a:lnTo>
                <a:lnTo>
                  <a:pt x="912521" y="456260"/>
                </a:lnTo>
                <a:lnTo>
                  <a:pt x="909643" y="507969"/>
                </a:lnTo>
                <a:lnTo>
                  <a:pt x="901110" y="558430"/>
                </a:lnTo>
                <a:lnTo>
                  <a:pt x="887070" y="607267"/>
                </a:lnTo>
                <a:lnTo>
                  <a:pt x="867675" y="654105"/>
                </a:lnTo>
                <a:lnTo>
                  <a:pt x="843073" y="698566"/>
                </a:lnTo>
                <a:lnTo>
                  <a:pt x="813416" y="740274"/>
                </a:lnTo>
                <a:lnTo>
                  <a:pt x="778852" y="778852"/>
                </a:lnTo>
                <a:lnTo>
                  <a:pt x="740274" y="813416"/>
                </a:lnTo>
                <a:lnTo>
                  <a:pt x="698566" y="843073"/>
                </a:lnTo>
                <a:lnTo>
                  <a:pt x="654105" y="867675"/>
                </a:lnTo>
                <a:lnTo>
                  <a:pt x="611862" y="8851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90921" y="277616"/>
            <a:ext cx="295063" cy="6011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3800" b="1" spc="-253" dirty="0">
                <a:solidFill>
                  <a:srgbClr val="181818"/>
                </a:solidFill>
                <a:latin typeface="Tahoma"/>
                <a:cs typeface="Tahoma"/>
              </a:rPr>
              <a:t>1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49475" y="2286053"/>
            <a:ext cx="608753" cy="608753"/>
          </a:xfrm>
          <a:custGeom>
            <a:avLst/>
            <a:gdLst/>
            <a:ahLst/>
            <a:cxnLst/>
            <a:rect l="l" t="t" r="r" b="b"/>
            <a:pathLst>
              <a:path w="913129" h="913129">
                <a:moveTo>
                  <a:pt x="456260" y="912521"/>
                </a:moveTo>
                <a:lnTo>
                  <a:pt x="404552" y="909643"/>
                </a:lnTo>
                <a:lnTo>
                  <a:pt x="354091" y="901110"/>
                </a:lnTo>
                <a:lnTo>
                  <a:pt x="305253" y="887070"/>
                </a:lnTo>
                <a:lnTo>
                  <a:pt x="258416" y="867675"/>
                </a:lnTo>
                <a:lnTo>
                  <a:pt x="213955" y="843073"/>
                </a:lnTo>
                <a:lnTo>
                  <a:pt x="172247" y="813416"/>
                </a:lnTo>
                <a:lnTo>
                  <a:pt x="133668" y="778852"/>
                </a:lnTo>
                <a:lnTo>
                  <a:pt x="99105" y="740274"/>
                </a:lnTo>
                <a:lnTo>
                  <a:pt x="69447" y="698566"/>
                </a:lnTo>
                <a:lnTo>
                  <a:pt x="44846" y="654105"/>
                </a:lnTo>
                <a:lnTo>
                  <a:pt x="25450" y="607267"/>
                </a:lnTo>
                <a:lnTo>
                  <a:pt x="11411" y="558430"/>
                </a:lnTo>
                <a:lnTo>
                  <a:pt x="2877" y="507969"/>
                </a:lnTo>
                <a:lnTo>
                  <a:pt x="0" y="456260"/>
                </a:lnTo>
                <a:lnTo>
                  <a:pt x="2877" y="404552"/>
                </a:lnTo>
                <a:lnTo>
                  <a:pt x="11411" y="354091"/>
                </a:lnTo>
                <a:lnTo>
                  <a:pt x="25450" y="305253"/>
                </a:lnTo>
                <a:lnTo>
                  <a:pt x="44846" y="258416"/>
                </a:lnTo>
                <a:lnTo>
                  <a:pt x="69447" y="213955"/>
                </a:lnTo>
                <a:lnTo>
                  <a:pt x="99105" y="172247"/>
                </a:lnTo>
                <a:lnTo>
                  <a:pt x="133668" y="133668"/>
                </a:lnTo>
                <a:lnTo>
                  <a:pt x="172247" y="99105"/>
                </a:lnTo>
                <a:lnTo>
                  <a:pt x="213955" y="69447"/>
                </a:lnTo>
                <a:lnTo>
                  <a:pt x="258416" y="44846"/>
                </a:lnTo>
                <a:lnTo>
                  <a:pt x="305253" y="25450"/>
                </a:lnTo>
                <a:lnTo>
                  <a:pt x="354091" y="11411"/>
                </a:lnTo>
                <a:lnTo>
                  <a:pt x="404552" y="2877"/>
                </a:lnTo>
                <a:lnTo>
                  <a:pt x="456260" y="0"/>
                </a:lnTo>
                <a:lnTo>
                  <a:pt x="507969" y="2877"/>
                </a:lnTo>
                <a:lnTo>
                  <a:pt x="558430" y="11411"/>
                </a:lnTo>
                <a:lnTo>
                  <a:pt x="607268" y="25450"/>
                </a:lnTo>
                <a:lnTo>
                  <a:pt x="611863" y="27353"/>
                </a:lnTo>
                <a:lnTo>
                  <a:pt x="456260" y="27353"/>
                </a:lnTo>
                <a:lnTo>
                  <a:pt x="407651" y="30064"/>
                </a:lnTo>
                <a:lnTo>
                  <a:pt x="360220" y="38099"/>
                </a:lnTo>
                <a:lnTo>
                  <a:pt x="314316" y="51311"/>
                </a:lnTo>
                <a:lnTo>
                  <a:pt x="270291" y="69554"/>
                </a:lnTo>
                <a:lnTo>
                  <a:pt x="228496" y="92681"/>
                </a:lnTo>
                <a:lnTo>
                  <a:pt x="189281" y="120544"/>
                </a:lnTo>
                <a:lnTo>
                  <a:pt x="152998" y="152998"/>
                </a:lnTo>
                <a:lnTo>
                  <a:pt x="120544" y="189281"/>
                </a:lnTo>
                <a:lnTo>
                  <a:pt x="92681" y="228496"/>
                </a:lnTo>
                <a:lnTo>
                  <a:pt x="69554" y="270291"/>
                </a:lnTo>
                <a:lnTo>
                  <a:pt x="51311" y="314316"/>
                </a:lnTo>
                <a:lnTo>
                  <a:pt x="38099" y="360220"/>
                </a:lnTo>
                <a:lnTo>
                  <a:pt x="30064" y="407652"/>
                </a:lnTo>
                <a:lnTo>
                  <a:pt x="27353" y="456260"/>
                </a:lnTo>
                <a:lnTo>
                  <a:pt x="30064" y="504869"/>
                </a:lnTo>
                <a:lnTo>
                  <a:pt x="38099" y="552301"/>
                </a:lnTo>
                <a:lnTo>
                  <a:pt x="51311" y="598205"/>
                </a:lnTo>
                <a:lnTo>
                  <a:pt x="69554" y="642230"/>
                </a:lnTo>
                <a:lnTo>
                  <a:pt x="92681" y="684025"/>
                </a:lnTo>
                <a:lnTo>
                  <a:pt x="120544" y="723240"/>
                </a:lnTo>
                <a:lnTo>
                  <a:pt x="152998" y="759523"/>
                </a:lnTo>
                <a:lnTo>
                  <a:pt x="189281" y="791976"/>
                </a:lnTo>
                <a:lnTo>
                  <a:pt x="228496" y="819840"/>
                </a:lnTo>
                <a:lnTo>
                  <a:pt x="270291" y="842967"/>
                </a:lnTo>
                <a:lnTo>
                  <a:pt x="314316" y="861209"/>
                </a:lnTo>
                <a:lnTo>
                  <a:pt x="360220" y="874422"/>
                </a:lnTo>
                <a:lnTo>
                  <a:pt x="407651" y="882457"/>
                </a:lnTo>
                <a:lnTo>
                  <a:pt x="456260" y="885167"/>
                </a:lnTo>
                <a:lnTo>
                  <a:pt x="611862" y="885167"/>
                </a:lnTo>
                <a:lnTo>
                  <a:pt x="607267" y="887070"/>
                </a:lnTo>
                <a:lnTo>
                  <a:pt x="558430" y="901110"/>
                </a:lnTo>
                <a:lnTo>
                  <a:pt x="507968" y="909643"/>
                </a:lnTo>
                <a:lnTo>
                  <a:pt x="456260" y="912521"/>
                </a:lnTo>
                <a:close/>
              </a:path>
              <a:path w="913129" h="913129">
                <a:moveTo>
                  <a:pt x="611862" y="885167"/>
                </a:moveTo>
                <a:lnTo>
                  <a:pt x="456260" y="885167"/>
                </a:lnTo>
                <a:lnTo>
                  <a:pt x="504869" y="882457"/>
                </a:lnTo>
                <a:lnTo>
                  <a:pt x="552301" y="874422"/>
                </a:lnTo>
                <a:lnTo>
                  <a:pt x="598205" y="861209"/>
                </a:lnTo>
                <a:lnTo>
                  <a:pt x="642230" y="842967"/>
                </a:lnTo>
                <a:lnTo>
                  <a:pt x="684025" y="819840"/>
                </a:lnTo>
                <a:lnTo>
                  <a:pt x="723240" y="791976"/>
                </a:lnTo>
                <a:lnTo>
                  <a:pt x="759522" y="759523"/>
                </a:lnTo>
                <a:lnTo>
                  <a:pt x="791976" y="723240"/>
                </a:lnTo>
                <a:lnTo>
                  <a:pt x="819840" y="684025"/>
                </a:lnTo>
                <a:lnTo>
                  <a:pt x="842967" y="642230"/>
                </a:lnTo>
                <a:lnTo>
                  <a:pt x="861209" y="598205"/>
                </a:lnTo>
                <a:lnTo>
                  <a:pt x="874422" y="552301"/>
                </a:lnTo>
                <a:lnTo>
                  <a:pt x="882457" y="504869"/>
                </a:lnTo>
                <a:lnTo>
                  <a:pt x="885167" y="456260"/>
                </a:lnTo>
                <a:lnTo>
                  <a:pt x="882457" y="407651"/>
                </a:lnTo>
                <a:lnTo>
                  <a:pt x="874422" y="360220"/>
                </a:lnTo>
                <a:lnTo>
                  <a:pt x="861209" y="314316"/>
                </a:lnTo>
                <a:lnTo>
                  <a:pt x="842967" y="270291"/>
                </a:lnTo>
                <a:lnTo>
                  <a:pt x="819840" y="228496"/>
                </a:lnTo>
                <a:lnTo>
                  <a:pt x="791976" y="189281"/>
                </a:lnTo>
                <a:lnTo>
                  <a:pt x="759522" y="152998"/>
                </a:lnTo>
                <a:lnTo>
                  <a:pt x="723240" y="120544"/>
                </a:lnTo>
                <a:lnTo>
                  <a:pt x="684025" y="92681"/>
                </a:lnTo>
                <a:lnTo>
                  <a:pt x="642230" y="69554"/>
                </a:lnTo>
                <a:lnTo>
                  <a:pt x="598205" y="51311"/>
                </a:lnTo>
                <a:lnTo>
                  <a:pt x="552301" y="38099"/>
                </a:lnTo>
                <a:lnTo>
                  <a:pt x="504869" y="30064"/>
                </a:lnTo>
                <a:lnTo>
                  <a:pt x="456260" y="27353"/>
                </a:lnTo>
                <a:lnTo>
                  <a:pt x="611863" y="27353"/>
                </a:lnTo>
                <a:lnTo>
                  <a:pt x="654105" y="44846"/>
                </a:lnTo>
                <a:lnTo>
                  <a:pt x="698566" y="69447"/>
                </a:lnTo>
                <a:lnTo>
                  <a:pt x="740274" y="99105"/>
                </a:lnTo>
                <a:lnTo>
                  <a:pt x="778852" y="133668"/>
                </a:lnTo>
                <a:lnTo>
                  <a:pt x="813416" y="172304"/>
                </a:lnTo>
                <a:lnTo>
                  <a:pt x="843073" y="214035"/>
                </a:lnTo>
                <a:lnTo>
                  <a:pt x="867675" y="258492"/>
                </a:lnTo>
                <a:lnTo>
                  <a:pt x="887070" y="305311"/>
                </a:lnTo>
                <a:lnTo>
                  <a:pt x="901110" y="354123"/>
                </a:lnTo>
                <a:lnTo>
                  <a:pt x="909643" y="404561"/>
                </a:lnTo>
                <a:lnTo>
                  <a:pt x="912521" y="456260"/>
                </a:lnTo>
                <a:lnTo>
                  <a:pt x="909643" y="507969"/>
                </a:lnTo>
                <a:lnTo>
                  <a:pt x="901110" y="558430"/>
                </a:lnTo>
                <a:lnTo>
                  <a:pt x="887070" y="607267"/>
                </a:lnTo>
                <a:lnTo>
                  <a:pt x="867675" y="654105"/>
                </a:lnTo>
                <a:lnTo>
                  <a:pt x="843073" y="698566"/>
                </a:lnTo>
                <a:lnTo>
                  <a:pt x="813416" y="740274"/>
                </a:lnTo>
                <a:lnTo>
                  <a:pt x="778852" y="778852"/>
                </a:lnTo>
                <a:lnTo>
                  <a:pt x="740274" y="813416"/>
                </a:lnTo>
                <a:lnTo>
                  <a:pt x="698566" y="843073"/>
                </a:lnTo>
                <a:lnTo>
                  <a:pt x="654105" y="867675"/>
                </a:lnTo>
                <a:lnTo>
                  <a:pt x="611862" y="8851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90933" y="2289863"/>
            <a:ext cx="295063" cy="6011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3800" b="1" spc="-253" dirty="0">
                <a:latin typeface="Tahoma"/>
                <a:cs typeface="Tahoma"/>
              </a:rPr>
              <a:t>2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4076" y="4689279"/>
            <a:ext cx="608753" cy="608753"/>
          </a:xfrm>
          <a:custGeom>
            <a:avLst/>
            <a:gdLst/>
            <a:ahLst/>
            <a:cxnLst/>
            <a:rect l="l" t="t" r="r" b="b"/>
            <a:pathLst>
              <a:path w="913129" h="913129">
                <a:moveTo>
                  <a:pt x="456260" y="912521"/>
                </a:moveTo>
                <a:lnTo>
                  <a:pt x="404552" y="909643"/>
                </a:lnTo>
                <a:lnTo>
                  <a:pt x="354091" y="901110"/>
                </a:lnTo>
                <a:lnTo>
                  <a:pt x="305253" y="887070"/>
                </a:lnTo>
                <a:lnTo>
                  <a:pt x="258416" y="867675"/>
                </a:lnTo>
                <a:lnTo>
                  <a:pt x="213955" y="843073"/>
                </a:lnTo>
                <a:lnTo>
                  <a:pt x="172247" y="813416"/>
                </a:lnTo>
                <a:lnTo>
                  <a:pt x="133668" y="778852"/>
                </a:lnTo>
                <a:lnTo>
                  <a:pt x="99105" y="740274"/>
                </a:lnTo>
                <a:lnTo>
                  <a:pt x="69447" y="698566"/>
                </a:lnTo>
                <a:lnTo>
                  <a:pt x="44846" y="654105"/>
                </a:lnTo>
                <a:lnTo>
                  <a:pt x="25450" y="607267"/>
                </a:lnTo>
                <a:lnTo>
                  <a:pt x="11411" y="558430"/>
                </a:lnTo>
                <a:lnTo>
                  <a:pt x="2877" y="507969"/>
                </a:lnTo>
                <a:lnTo>
                  <a:pt x="0" y="456260"/>
                </a:lnTo>
                <a:lnTo>
                  <a:pt x="2877" y="404552"/>
                </a:lnTo>
                <a:lnTo>
                  <a:pt x="11411" y="354091"/>
                </a:lnTo>
                <a:lnTo>
                  <a:pt x="25450" y="305253"/>
                </a:lnTo>
                <a:lnTo>
                  <a:pt x="44846" y="258416"/>
                </a:lnTo>
                <a:lnTo>
                  <a:pt x="69447" y="213955"/>
                </a:lnTo>
                <a:lnTo>
                  <a:pt x="99105" y="172247"/>
                </a:lnTo>
                <a:lnTo>
                  <a:pt x="133668" y="133668"/>
                </a:lnTo>
                <a:lnTo>
                  <a:pt x="172247" y="99105"/>
                </a:lnTo>
                <a:lnTo>
                  <a:pt x="213955" y="69447"/>
                </a:lnTo>
                <a:lnTo>
                  <a:pt x="258416" y="44846"/>
                </a:lnTo>
                <a:lnTo>
                  <a:pt x="305253" y="25450"/>
                </a:lnTo>
                <a:lnTo>
                  <a:pt x="354091" y="11411"/>
                </a:lnTo>
                <a:lnTo>
                  <a:pt x="404552" y="2877"/>
                </a:lnTo>
                <a:lnTo>
                  <a:pt x="456260" y="0"/>
                </a:lnTo>
                <a:lnTo>
                  <a:pt x="507969" y="2877"/>
                </a:lnTo>
                <a:lnTo>
                  <a:pt x="558430" y="11411"/>
                </a:lnTo>
                <a:lnTo>
                  <a:pt x="607268" y="25450"/>
                </a:lnTo>
                <a:lnTo>
                  <a:pt x="611863" y="27353"/>
                </a:lnTo>
                <a:lnTo>
                  <a:pt x="456260" y="27353"/>
                </a:lnTo>
                <a:lnTo>
                  <a:pt x="407651" y="30064"/>
                </a:lnTo>
                <a:lnTo>
                  <a:pt x="360220" y="38099"/>
                </a:lnTo>
                <a:lnTo>
                  <a:pt x="314316" y="51311"/>
                </a:lnTo>
                <a:lnTo>
                  <a:pt x="270291" y="69554"/>
                </a:lnTo>
                <a:lnTo>
                  <a:pt x="228496" y="92681"/>
                </a:lnTo>
                <a:lnTo>
                  <a:pt x="189281" y="120544"/>
                </a:lnTo>
                <a:lnTo>
                  <a:pt x="152998" y="152998"/>
                </a:lnTo>
                <a:lnTo>
                  <a:pt x="120544" y="189281"/>
                </a:lnTo>
                <a:lnTo>
                  <a:pt x="92681" y="228496"/>
                </a:lnTo>
                <a:lnTo>
                  <a:pt x="69554" y="270291"/>
                </a:lnTo>
                <a:lnTo>
                  <a:pt x="51311" y="314316"/>
                </a:lnTo>
                <a:lnTo>
                  <a:pt x="38099" y="360220"/>
                </a:lnTo>
                <a:lnTo>
                  <a:pt x="30064" y="407652"/>
                </a:lnTo>
                <a:lnTo>
                  <a:pt x="27353" y="456260"/>
                </a:lnTo>
                <a:lnTo>
                  <a:pt x="30064" y="504869"/>
                </a:lnTo>
                <a:lnTo>
                  <a:pt x="38099" y="552301"/>
                </a:lnTo>
                <a:lnTo>
                  <a:pt x="51311" y="598205"/>
                </a:lnTo>
                <a:lnTo>
                  <a:pt x="69554" y="642230"/>
                </a:lnTo>
                <a:lnTo>
                  <a:pt x="92681" y="684025"/>
                </a:lnTo>
                <a:lnTo>
                  <a:pt x="120544" y="723240"/>
                </a:lnTo>
                <a:lnTo>
                  <a:pt x="152998" y="759523"/>
                </a:lnTo>
                <a:lnTo>
                  <a:pt x="189281" y="791976"/>
                </a:lnTo>
                <a:lnTo>
                  <a:pt x="228496" y="819840"/>
                </a:lnTo>
                <a:lnTo>
                  <a:pt x="270291" y="842967"/>
                </a:lnTo>
                <a:lnTo>
                  <a:pt x="314316" y="861209"/>
                </a:lnTo>
                <a:lnTo>
                  <a:pt x="360220" y="874422"/>
                </a:lnTo>
                <a:lnTo>
                  <a:pt x="407651" y="882457"/>
                </a:lnTo>
                <a:lnTo>
                  <a:pt x="456260" y="885167"/>
                </a:lnTo>
                <a:lnTo>
                  <a:pt x="611862" y="885167"/>
                </a:lnTo>
                <a:lnTo>
                  <a:pt x="607267" y="887070"/>
                </a:lnTo>
                <a:lnTo>
                  <a:pt x="558430" y="901110"/>
                </a:lnTo>
                <a:lnTo>
                  <a:pt x="507968" y="909643"/>
                </a:lnTo>
                <a:lnTo>
                  <a:pt x="456260" y="912521"/>
                </a:lnTo>
                <a:close/>
              </a:path>
              <a:path w="913129" h="913129">
                <a:moveTo>
                  <a:pt x="611862" y="885167"/>
                </a:moveTo>
                <a:lnTo>
                  <a:pt x="456260" y="885167"/>
                </a:lnTo>
                <a:lnTo>
                  <a:pt x="504869" y="882457"/>
                </a:lnTo>
                <a:lnTo>
                  <a:pt x="552301" y="874422"/>
                </a:lnTo>
                <a:lnTo>
                  <a:pt x="598205" y="861209"/>
                </a:lnTo>
                <a:lnTo>
                  <a:pt x="642230" y="842967"/>
                </a:lnTo>
                <a:lnTo>
                  <a:pt x="684025" y="819840"/>
                </a:lnTo>
                <a:lnTo>
                  <a:pt x="723240" y="791976"/>
                </a:lnTo>
                <a:lnTo>
                  <a:pt x="759522" y="759523"/>
                </a:lnTo>
                <a:lnTo>
                  <a:pt x="791976" y="723240"/>
                </a:lnTo>
                <a:lnTo>
                  <a:pt x="819840" y="684025"/>
                </a:lnTo>
                <a:lnTo>
                  <a:pt x="842967" y="642230"/>
                </a:lnTo>
                <a:lnTo>
                  <a:pt x="861209" y="598205"/>
                </a:lnTo>
                <a:lnTo>
                  <a:pt x="874422" y="552301"/>
                </a:lnTo>
                <a:lnTo>
                  <a:pt x="882457" y="504869"/>
                </a:lnTo>
                <a:lnTo>
                  <a:pt x="885167" y="456260"/>
                </a:lnTo>
                <a:lnTo>
                  <a:pt x="882457" y="407651"/>
                </a:lnTo>
                <a:lnTo>
                  <a:pt x="874422" y="360220"/>
                </a:lnTo>
                <a:lnTo>
                  <a:pt x="861209" y="314316"/>
                </a:lnTo>
                <a:lnTo>
                  <a:pt x="842967" y="270291"/>
                </a:lnTo>
                <a:lnTo>
                  <a:pt x="819840" y="228496"/>
                </a:lnTo>
                <a:lnTo>
                  <a:pt x="791976" y="189281"/>
                </a:lnTo>
                <a:lnTo>
                  <a:pt x="759522" y="152998"/>
                </a:lnTo>
                <a:lnTo>
                  <a:pt x="723240" y="120544"/>
                </a:lnTo>
                <a:lnTo>
                  <a:pt x="684025" y="92681"/>
                </a:lnTo>
                <a:lnTo>
                  <a:pt x="642230" y="69554"/>
                </a:lnTo>
                <a:lnTo>
                  <a:pt x="598205" y="51311"/>
                </a:lnTo>
                <a:lnTo>
                  <a:pt x="552301" y="38099"/>
                </a:lnTo>
                <a:lnTo>
                  <a:pt x="504869" y="30064"/>
                </a:lnTo>
                <a:lnTo>
                  <a:pt x="456260" y="27353"/>
                </a:lnTo>
                <a:lnTo>
                  <a:pt x="611863" y="27353"/>
                </a:lnTo>
                <a:lnTo>
                  <a:pt x="654105" y="44846"/>
                </a:lnTo>
                <a:lnTo>
                  <a:pt x="698566" y="69447"/>
                </a:lnTo>
                <a:lnTo>
                  <a:pt x="740274" y="99105"/>
                </a:lnTo>
                <a:lnTo>
                  <a:pt x="778852" y="133668"/>
                </a:lnTo>
                <a:lnTo>
                  <a:pt x="813416" y="172304"/>
                </a:lnTo>
                <a:lnTo>
                  <a:pt x="843073" y="214035"/>
                </a:lnTo>
                <a:lnTo>
                  <a:pt x="867675" y="258492"/>
                </a:lnTo>
                <a:lnTo>
                  <a:pt x="887070" y="305311"/>
                </a:lnTo>
                <a:lnTo>
                  <a:pt x="901110" y="354123"/>
                </a:lnTo>
                <a:lnTo>
                  <a:pt x="909643" y="404561"/>
                </a:lnTo>
                <a:lnTo>
                  <a:pt x="912521" y="456260"/>
                </a:lnTo>
                <a:lnTo>
                  <a:pt x="909643" y="507969"/>
                </a:lnTo>
                <a:lnTo>
                  <a:pt x="901110" y="558430"/>
                </a:lnTo>
                <a:lnTo>
                  <a:pt x="887070" y="607267"/>
                </a:lnTo>
                <a:lnTo>
                  <a:pt x="867675" y="654105"/>
                </a:lnTo>
                <a:lnTo>
                  <a:pt x="843073" y="698566"/>
                </a:lnTo>
                <a:lnTo>
                  <a:pt x="813416" y="740274"/>
                </a:lnTo>
                <a:lnTo>
                  <a:pt x="778852" y="778852"/>
                </a:lnTo>
                <a:lnTo>
                  <a:pt x="740274" y="813416"/>
                </a:lnTo>
                <a:lnTo>
                  <a:pt x="698566" y="843073"/>
                </a:lnTo>
                <a:lnTo>
                  <a:pt x="654105" y="867675"/>
                </a:lnTo>
                <a:lnTo>
                  <a:pt x="611862" y="88516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90933" y="4672506"/>
            <a:ext cx="295063" cy="601133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3800" b="1" spc="-253" dirty="0">
                <a:latin typeface="Tahoma"/>
                <a:cs typeface="Tahoma"/>
              </a:rPr>
              <a:t>3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59983" y="1396822"/>
            <a:ext cx="938953" cy="765810"/>
          </a:xfrm>
          <a:custGeom>
            <a:avLst/>
            <a:gdLst/>
            <a:ahLst/>
            <a:cxnLst/>
            <a:rect l="l" t="t" r="r" b="b"/>
            <a:pathLst>
              <a:path w="1408430" h="1148714">
                <a:moveTo>
                  <a:pt x="999286" y="486587"/>
                </a:moveTo>
                <a:lnTo>
                  <a:pt x="973924" y="443471"/>
                </a:lnTo>
                <a:lnTo>
                  <a:pt x="908481" y="436410"/>
                </a:lnTo>
                <a:lnTo>
                  <a:pt x="902766" y="406361"/>
                </a:lnTo>
                <a:lnTo>
                  <a:pt x="894892" y="377050"/>
                </a:lnTo>
                <a:lnTo>
                  <a:pt x="884936" y="348551"/>
                </a:lnTo>
                <a:lnTo>
                  <a:pt x="872972" y="320979"/>
                </a:lnTo>
                <a:lnTo>
                  <a:pt x="911390" y="291769"/>
                </a:lnTo>
                <a:lnTo>
                  <a:pt x="923277" y="278282"/>
                </a:lnTo>
                <a:lnTo>
                  <a:pt x="928865" y="261861"/>
                </a:lnTo>
                <a:lnTo>
                  <a:pt x="927862" y="244551"/>
                </a:lnTo>
                <a:lnTo>
                  <a:pt x="926185" y="241084"/>
                </a:lnTo>
                <a:lnTo>
                  <a:pt x="920026" y="228384"/>
                </a:lnTo>
                <a:lnTo>
                  <a:pt x="888441" y="186829"/>
                </a:lnTo>
                <a:lnTo>
                  <a:pt x="872845" y="166293"/>
                </a:lnTo>
                <a:lnTo>
                  <a:pt x="859332" y="154419"/>
                </a:lnTo>
                <a:lnTo>
                  <a:pt x="842886" y="148844"/>
                </a:lnTo>
                <a:lnTo>
                  <a:pt x="825538" y="149834"/>
                </a:lnTo>
                <a:lnTo>
                  <a:pt x="809345" y="157670"/>
                </a:lnTo>
                <a:lnTo>
                  <a:pt x="770915" y="186829"/>
                </a:lnTo>
                <a:lnTo>
                  <a:pt x="757466" y="176199"/>
                </a:lnTo>
                <a:lnTo>
                  <a:pt x="757466" y="485876"/>
                </a:lnTo>
                <a:lnTo>
                  <a:pt x="755523" y="532371"/>
                </a:lnTo>
                <a:lnTo>
                  <a:pt x="745337" y="577773"/>
                </a:lnTo>
                <a:lnTo>
                  <a:pt x="727748" y="619455"/>
                </a:lnTo>
                <a:lnTo>
                  <a:pt x="703567" y="656780"/>
                </a:lnTo>
                <a:lnTo>
                  <a:pt x="673620" y="689127"/>
                </a:lnTo>
                <a:lnTo>
                  <a:pt x="638721" y="715886"/>
                </a:lnTo>
                <a:lnTo>
                  <a:pt x="599681" y="736396"/>
                </a:lnTo>
                <a:lnTo>
                  <a:pt x="557326" y="750062"/>
                </a:lnTo>
                <a:lnTo>
                  <a:pt x="512483" y="756234"/>
                </a:lnTo>
                <a:lnTo>
                  <a:pt x="465950" y="754291"/>
                </a:lnTo>
                <a:lnTo>
                  <a:pt x="420497" y="744118"/>
                </a:lnTo>
                <a:lnTo>
                  <a:pt x="378764" y="726541"/>
                </a:lnTo>
                <a:lnTo>
                  <a:pt x="341401" y="702386"/>
                </a:lnTo>
                <a:lnTo>
                  <a:pt x="309016" y="672465"/>
                </a:lnTo>
                <a:lnTo>
                  <a:pt x="282232" y="637603"/>
                </a:lnTo>
                <a:lnTo>
                  <a:pt x="261696" y="598601"/>
                </a:lnTo>
                <a:lnTo>
                  <a:pt x="248031" y="556272"/>
                </a:lnTo>
                <a:lnTo>
                  <a:pt x="241846" y="511454"/>
                </a:lnTo>
                <a:lnTo>
                  <a:pt x="243789" y="464947"/>
                </a:lnTo>
                <a:lnTo>
                  <a:pt x="253974" y="419544"/>
                </a:lnTo>
                <a:lnTo>
                  <a:pt x="271564" y="377863"/>
                </a:lnTo>
                <a:lnTo>
                  <a:pt x="295744" y="340537"/>
                </a:lnTo>
                <a:lnTo>
                  <a:pt x="325691" y="308178"/>
                </a:lnTo>
                <a:lnTo>
                  <a:pt x="360603" y="281432"/>
                </a:lnTo>
                <a:lnTo>
                  <a:pt x="399630" y="260908"/>
                </a:lnTo>
                <a:lnTo>
                  <a:pt x="441985" y="247256"/>
                </a:lnTo>
                <a:lnTo>
                  <a:pt x="486841" y="241084"/>
                </a:lnTo>
                <a:lnTo>
                  <a:pt x="533361" y="243014"/>
                </a:lnTo>
                <a:lnTo>
                  <a:pt x="578802" y="253199"/>
                </a:lnTo>
                <a:lnTo>
                  <a:pt x="620522" y="270776"/>
                </a:lnTo>
                <a:lnTo>
                  <a:pt x="657885" y="294932"/>
                </a:lnTo>
                <a:lnTo>
                  <a:pt x="690283" y="324866"/>
                </a:lnTo>
                <a:lnTo>
                  <a:pt x="717054" y="359740"/>
                </a:lnTo>
                <a:lnTo>
                  <a:pt x="737603" y="398741"/>
                </a:lnTo>
                <a:lnTo>
                  <a:pt x="751281" y="441058"/>
                </a:lnTo>
                <a:lnTo>
                  <a:pt x="757466" y="485876"/>
                </a:lnTo>
                <a:lnTo>
                  <a:pt x="757466" y="176199"/>
                </a:lnTo>
                <a:lnTo>
                  <a:pt x="707872" y="141617"/>
                </a:lnTo>
                <a:lnTo>
                  <a:pt x="673036" y="123482"/>
                </a:lnTo>
                <a:lnTo>
                  <a:pt x="636219" y="108610"/>
                </a:lnTo>
                <a:lnTo>
                  <a:pt x="642493" y="60909"/>
                </a:lnTo>
                <a:lnTo>
                  <a:pt x="620534" y="15989"/>
                </a:lnTo>
                <a:lnTo>
                  <a:pt x="526161" y="0"/>
                </a:lnTo>
                <a:lnTo>
                  <a:pt x="508228" y="1219"/>
                </a:lnTo>
                <a:lnTo>
                  <a:pt x="492696" y="8940"/>
                </a:lnTo>
                <a:lnTo>
                  <a:pt x="481177" y="21920"/>
                </a:lnTo>
                <a:lnTo>
                  <a:pt x="475322" y="38900"/>
                </a:lnTo>
                <a:lnTo>
                  <a:pt x="469061" y="86588"/>
                </a:lnTo>
                <a:lnTo>
                  <a:pt x="423786" y="92430"/>
                </a:lnTo>
                <a:lnTo>
                  <a:pt x="379984" y="103111"/>
                </a:lnTo>
                <a:lnTo>
                  <a:pt x="337972" y="118364"/>
                </a:lnTo>
                <a:lnTo>
                  <a:pt x="298043" y="137947"/>
                </a:lnTo>
                <a:lnTo>
                  <a:pt x="266509" y="101663"/>
                </a:lnTo>
                <a:lnTo>
                  <a:pt x="252272" y="90665"/>
                </a:lnTo>
                <a:lnTo>
                  <a:pt x="235496" y="86144"/>
                </a:lnTo>
                <a:lnTo>
                  <a:pt x="218274" y="88252"/>
                </a:lnTo>
                <a:lnTo>
                  <a:pt x="202628" y="97129"/>
                </a:lnTo>
                <a:lnTo>
                  <a:pt x="143725" y="148247"/>
                </a:lnTo>
                <a:lnTo>
                  <a:pt x="132727" y="162433"/>
                </a:lnTo>
                <a:lnTo>
                  <a:pt x="128219" y="179184"/>
                </a:lnTo>
                <a:lnTo>
                  <a:pt x="130327" y="196405"/>
                </a:lnTo>
                <a:lnTo>
                  <a:pt x="139192" y="212064"/>
                </a:lnTo>
                <a:lnTo>
                  <a:pt x="170662" y="248285"/>
                </a:lnTo>
                <a:lnTo>
                  <a:pt x="148005" y="281139"/>
                </a:lnTo>
                <a:lnTo>
                  <a:pt x="128511" y="316306"/>
                </a:lnTo>
                <a:lnTo>
                  <a:pt x="112395" y="353606"/>
                </a:lnTo>
                <a:lnTo>
                  <a:pt x="99898" y="392874"/>
                </a:lnTo>
                <a:lnTo>
                  <a:pt x="51854" y="390271"/>
                </a:lnTo>
                <a:lnTo>
                  <a:pt x="8699" y="415645"/>
                </a:lnTo>
                <a:lnTo>
                  <a:pt x="0" y="510908"/>
                </a:lnTo>
                <a:lnTo>
                  <a:pt x="2603" y="528675"/>
                </a:lnTo>
                <a:lnTo>
                  <a:pt x="11506" y="543560"/>
                </a:lnTo>
                <a:lnTo>
                  <a:pt x="25361" y="554024"/>
                </a:lnTo>
                <a:lnTo>
                  <a:pt x="42799" y="558546"/>
                </a:lnTo>
                <a:lnTo>
                  <a:pt x="90843" y="561086"/>
                </a:lnTo>
                <a:lnTo>
                  <a:pt x="96583" y="591096"/>
                </a:lnTo>
                <a:lnTo>
                  <a:pt x="104482" y="620382"/>
                </a:lnTo>
                <a:lnTo>
                  <a:pt x="114439" y="648855"/>
                </a:lnTo>
                <a:lnTo>
                  <a:pt x="126403" y="676389"/>
                </a:lnTo>
                <a:lnTo>
                  <a:pt x="88176" y="705485"/>
                </a:lnTo>
                <a:lnTo>
                  <a:pt x="76250" y="718972"/>
                </a:lnTo>
                <a:lnTo>
                  <a:pt x="70650" y="735406"/>
                </a:lnTo>
                <a:lnTo>
                  <a:pt x="71640" y="752716"/>
                </a:lnTo>
                <a:lnTo>
                  <a:pt x="79476" y="768870"/>
                </a:lnTo>
                <a:lnTo>
                  <a:pt x="126720" y="830961"/>
                </a:lnTo>
                <a:lnTo>
                  <a:pt x="140195" y="842835"/>
                </a:lnTo>
                <a:lnTo>
                  <a:pt x="156616" y="848410"/>
                </a:lnTo>
                <a:lnTo>
                  <a:pt x="173964" y="847420"/>
                </a:lnTo>
                <a:lnTo>
                  <a:pt x="190157" y="839571"/>
                </a:lnTo>
                <a:lnTo>
                  <a:pt x="228460" y="810488"/>
                </a:lnTo>
                <a:lnTo>
                  <a:pt x="258851" y="834567"/>
                </a:lnTo>
                <a:lnTo>
                  <a:pt x="291566" y="855764"/>
                </a:lnTo>
                <a:lnTo>
                  <a:pt x="326428" y="873899"/>
                </a:lnTo>
                <a:lnTo>
                  <a:pt x="363283" y="888758"/>
                </a:lnTo>
                <a:lnTo>
                  <a:pt x="357009" y="936396"/>
                </a:lnTo>
                <a:lnTo>
                  <a:pt x="378968" y="981367"/>
                </a:lnTo>
                <a:lnTo>
                  <a:pt x="473341" y="997369"/>
                </a:lnTo>
                <a:lnTo>
                  <a:pt x="491261" y="996149"/>
                </a:lnTo>
                <a:lnTo>
                  <a:pt x="506806" y="988402"/>
                </a:lnTo>
                <a:lnTo>
                  <a:pt x="518299" y="975410"/>
                </a:lnTo>
                <a:lnTo>
                  <a:pt x="524116" y="958418"/>
                </a:lnTo>
                <a:lnTo>
                  <a:pt x="530440" y="910717"/>
                </a:lnTo>
                <a:lnTo>
                  <a:pt x="575678" y="904836"/>
                </a:lnTo>
                <a:lnTo>
                  <a:pt x="619455" y="894156"/>
                </a:lnTo>
                <a:lnTo>
                  <a:pt x="661466" y="878890"/>
                </a:lnTo>
                <a:lnTo>
                  <a:pt x="701395" y="859307"/>
                </a:lnTo>
                <a:lnTo>
                  <a:pt x="732993" y="895705"/>
                </a:lnTo>
                <a:lnTo>
                  <a:pt x="747229" y="906678"/>
                </a:lnTo>
                <a:lnTo>
                  <a:pt x="764006" y="911186"/>
                </a:lnTo>
                <a:lnTo>
                  <a:pt x="781253" y="909091"/>
                </a:lnTo>
                <a:lnTo>
                  <a:pt x="844118" y="859307"/>
                </a:lnTo>
                <a:lnTo>
                  <a:pt x="871296" y="818134"/>
                </a:lnTo>
                <a:lnTo>
                  <a:pt x="870356" y="810488"/>
                </a:lnTo>
                <a:lnTo>
                  <a:pt x="869175" y="800900"/>
                </a:lnTo>
                <a:lnTo>
                  <a:pt x="860310" y="785241"/>
                </a:lnTo>
                <a:lnTo>
                  <a:pt x="835088" y="756234"/>
                </a:lnTo>
                <a:lnTo>
                  <a:pt x="828713" y="748893"/>
                </a:lnTo>
                <a:lnTo>
                  <a:pt x="851319" y="716102"/>
                </a:lnTo>
                <a:lnTo>
                  <a:pt x="870788" y="681012"/>
                </a:lnTo>
                <a:lnTo>
                  <a:pt x="886866" y="643801"/>
                </a:lnTo>
                <a:lnTo>
                  <a:pt x="899350" y="604621"/>
                </a:lnTo>
                <a:lnTo>
                  <a:pt x="947458" y="607225"/>
                </a:lnTo>
                <a:lnTo>
                  <a:pt x="965136" y="604621"/>
                </a:lnTo>
                <a:lnTo>
                  <a:pt x="980135" y="595706"/>
                </a:lnTo>
                <a:lnTo>
                  <a:pt x="990587" y="581875"/>
                </a:lnTo>
                <a:lnTo>
                  <a:pt x="995070" y="564489"/>
                </a:lnTo>
                <a:lnTo>
                  <a:pt x="999286" y="486587"/>
                </a:lnTo>
                <a:close/>
              </a:path>
              <a:path w="1408430" h="1148714">
                <a:moveTo>
                  <a:pt x="1375765" y="899490"/>
                </a:moveTo>
                <a:lnTo>
                  <a:pt x="1372793" y="860539"/>
                </a:lnTo>
                <a:lnTo>
                  <a:pt x="1348397" y="839698"/>
                </a:lnTo>
                <a:lnTo>
                  <a:pt x="1324368" y="841565"/>
                </a:lnTo>
                <a:lnTo>
                  <a:pt x="1319568" y="827011"/>
                </a:lnTo>
                <a:lnTo>
                  <a:pt x="1313726" y="812965"/>
                </a:lnTo>
                <a:lnTo>
                  <a:pt x="1306918" y="799490"/>
                </a:lnTo>
                <a:lnTo>
                  <a:pt x="1299171" y="786612"/>
                </a:lnTo>
                <a:lnTo>
                  <a:pt x="1315859" y="770051"/>
                </a:lnTo>
                <a:lnTo>
                  <a:pt x="1316367" y="769556"/>
                </a:lnTo>
                <a:lnTo>
                  <a:pt x="1321371" y="762076"/>
                </a:lnTo>
                <a:lnTo>
                  <a:pt x="1323060" y="753541"/>
                </a:lnTo>
                <a:lnTo>
                  <a:pt x="1321435" y="744994"/>
                </a:lnTo>
                <a:lnTo>
                  <a:pt x="1316494" y="737489"/>
                </a:lnTo>
                <a:lnTo>
                  <a:pt x="1312303" y="733272"/>
                </a:lnTo>
                <a:lnTo>
                  <a:pt x="1305725" y="726630"/>
                </a:lnTo>
                <a:lnTo>
                  <a:pt x="1288986" y="709764"/>
                </a:lnTo>
                <a:lnTo>
                  <a:pt x="1281506" y="704748"/>
                </a:lnTo>
                <a:lnTo>
                  <a:pt x="1272971" y="703046"/>
                </a:lnTo>
                <a:lnTo>
                  <a:pt x="1264412" y="704659"/>
                </a:lnTo>
                <a:lnTo>
                  <a:pt x="1256893" y="709637"/>
                </a:lnTo>
                <a:lnTo>
                  <a:pt x="1254671" y="711835"/>
                </a:lnTo>
                <a:lnTo>
                  <a:pt x="1254671" y="898994"/>
                </a:lnTo>
                <a:lnTo>
                  <a:pt x="1254671" y="899490"/>
                </a:lnTo>
                <a:lnTo>
                  <a:pt x="1244561" y="949515"/>
                </a:lnTo>
                <a:lnTo>
                  <a:pt x="1216850" y="990561"/>
                </a:lnTo>
                <a:lnTo>
                  <a:pt x="1175740" y="1018235"/>
                </a:lnTo>
                <a:lnTo>
                  <a:pt x="1125423" y="1028382"/>
                </a:lnTo>
                <a:lnTo>
                  <a:pt x="1075080" y="1018235"/>
                </a:lnTo>
                <a:lnTo>
                  <a:pt x="1033983" y="990561"/>
                </a:lnTo>
                <a:lnTo>
                  <a:pt x="1011288" y="956932"/>
                </a:lnTo>
                <a:lnTo>
                  <a:pt x="1006284" y="949515"/>
                </a:lnTo>
                <a:lnTo>
                  <a:pt x="996175" y="899490"/>
                </a:lnTo>
                <a:lnTo>
                  <a:pt x="996175" y="898994"/>
                </a:lnTo>
                <a:lnTo>
                  <a:pt x="1006284" y="848969"/>
                </a:lnTo>
                <a:lnTo>
                  <a:pt x="1033983" y="807897"/>
                </a:lnTo>
                <a:lnTo>
                  <a:pt x="1075080" y="780199"/>
                </a:lnTo>
                <a:lnTo>
                  <a:pt x="1125423" y="770051"/>
                </a:lnTo>
                <a:lnTo>
                  <a:pt x="1175740" y="780199"/>
                </a:lnTo>
                <a:lnTo>
                  <a:pt x="1216850" y="807897"/>
                </a:lnTo>
                <a:lnTo>
                  <a:pt x="1244561" y="848969"/>
                </a:lnTo>
                <a:lnTo>
                  <a:pt x="1254671" y="898994"/>
                </a:lnTo>
                <a:lnTo>
                  <a:pt x="1254671" y="711835"/>
                </a:lnTo>
                <a:lnTo>
                  <a:pt x="1239697" y="726630"/>
                </a:lnTo>
                <a:lnTo>
                  <a:pt x="1223035" y="716673"/>
                </a:lnTo>
                <a:lnTo>
                  <a:pt x="1205420" y="708291"/>
                </a:lnTo>
                <a:lnTo>
                  <a:pt x="1186942" y="701573"/>
                </a:lnTo>
                <a:lnTo>
                  <a:pt x="1167701" y="696607"/>
                </a:lnTo>
                <a:lnTo>
                  <a:pt x="1167701" y="672477"/>
                </a:lnTo>
                <a:lnTo>
                  <a:pt x="1165910" y="663651"/>
                </a:lnTo>
                <a:lnTo>
                  <a:pt x="1161046" y="656437"/>
                </a:lnTo>
                <a:lnTo>
                  <a:pt x="1153820" y="651560"/>
                </a:lnTo>
                <a:lnTo>
                  <a:pt x="1144981" y="649782"/>
                </a:lnTo>
                <a:lnTo>
                  <a:pt x="1105928" y="649782"/>
                </a:lnTo>
                <a:lnTo>
                  <a:pt x="1097089" y="651560"/>
                </a:lnTo>
                <a:lnTo>
                  <a:pt x="1089875" y="656437"/>
                </a:lnTo>
                <a:lnTo>
                  <a:pt x="1084999" y="663651"/>
                </a:lnTo>
                <a:lnTo>
                  <a:pt x="1083221" y="672477"/>
                </a:lnTo>
                <a:lnTo>
                  <a:pt x="1083221" y="696544"/>
                </a:lnTo>
                <a:lnTo>
                  <a:pt x="1061110" y="702411"/>
                </a:lnTo>
                <a:lnTo>
                  <a:pt x="1040053" y="710577"/>
                </a:lnTo>
                <a:lnTo>
                  <a:pt x="1020191" y="720915"/>
                </a:lnTo>
                <a:lnTo>
                  <a:pt x="1001649" y="733272"/>
                </a:lnTo>
                <a:lnTo>
                  <a:pt x="983589" y="717257"/>
                </a:lnTo>
                <a:lnTo>
                  <a:pt x="975791" y="712736"/>
                </a:lnTo>
                <a:lnTo>
                  <a:pt x="967181" y="711593"/>
                </a:lnTo>
                <a:lnTo>
                  <a:pt x="958748" y="713765"/>
                </a:lnTo>
                <a:lnTo>
                  <a:pt x="951560" y="719188"/>
                </a:lnTo>
                <a:lnTo>
                  <a:pt x="925677" y="748461"/>
                </a:lnTo>
                <a:lnTo>
                  <a:pt x="921143" y="756246"/>
                </a:lnTo>
                <a:lnTo>
                  <a:pt x="920000" y="764857"/>
                </a:lnTo>
                <a:lnTo>
                  <a:pt x="922172" y="773277"/>
                </a:lnTo>
                <a:lnTo>
                  <a:pt x="927595" y="780465"/>
                </a:lnTo>
                <a:lnTo>
                  <a:pt x="945591" y="796404"/>
                </a:lnTo>
                <a:lnTo>
                  <a:pt x="936498" y="814184"/>
                </a:lnTo>
                <a:lnTo>
                  <a:pt x="929119" y="832916"/>
                </a:lnTo>
                <a:lnTo>
                  <a:pt x="923569" y="852500"/>
                </a:lnTo>
                <a:lnTo>
                  <a:pt x="919962" y="872820"/>
                </a:lnTo>
                <a:lnTo>
                  <a:pt x="895870" y="874687"/>
                </a:lnTo>
                <a:lnTo>
                  <a:pt x="887222" y="877125"/>
                </a:lnTo>
                <a:lnTo>
                  <a:pt x="880414" y="882510"/>
                </a:lnTo>
                <a:lnTo>
                  <a:pt x="876134" y="890066"/>
                </a:lnTo>
                <a:lnTo>
                  <a:pt x="875017" y="898994"/>
                </a:lnTo>
                <a:lnTo>
                  <a:pt x="878065" y="938009"/>
                </a:lnTo>
                <a:lnTo>
                  <a:pt x="880503" y="946658"/>
                </a:lnTo>
                <a:lnTo>
                  <a:pt x="885901" y="953452"/>
                </a:lnTo>
                <a:lnTo>
                  <a:pt x="893457" y="957745"/>
                </a:lnTo>
                <a:lnTo>
                  <a:pt x="902398" y="958850"/>
                </a:lnTo>
                <a:lnTo>
                  <a:pt x="926477" y="956932"/>
                </a:lnTo>
                <a:lnTo>
                  <a:pt x="931291" y="971486"/>
                </a:lnTo>
                <a:lnTo>
                  <a:pt x="937120" y="985532"/>
                </a:lnTo>
                <a:lnTo>
                  <a:pt x="943940" y="999032"/>
                </a:lnTo>
                <a:lnTo>
                  <a:pt x="951674" y="1011948"/>
                </a:lnTo>
                <a:lnTo>
                  <a:pt x="934542" y="1028814"/>
                </a:lnTo>
                <a:lnTo>
                  <a:pt x="929538" y="1036320"/>
                </a:lnTo>
                <a:lnTo>
                  <a:pt x="927849" y="1044854"/>
                </a:lnTo>
                <a:lnTo>
                  <a:pt x="929474" y="1053401"/>
                </a:lnTo>
                <a:lnTo>
                  <a:pt x="934427" y="1060945"/>
                </a:lnTo>
                <a:lnTo>
                  <a:pt x="961923" y="1088669"/>
                </a:lnTo>
                <a:lnTo>
                  <a:pt x="969403" y="1093673"/>
                </a:lnTo>
                <a:lnTo>
                  <a:pt x="977950" y="1095362"/>
                </a:lnTo>
                <a:lnTo>
                  <a:pt x="986497" y="1093736"/>
                </a:lnTo>
                <a:lnTo>
                  <a:pt x="994016" y="1088796"/>
                </a:lnTo>
                <a:lnTo>
                  <a:pt x="1011148" y="1071867"/>
                </a:lnTo>
                <a:lnTo>
                  <a:pt x="1027823" y="1081811"/>
                </a:lnTo>
                <a:lnTo>
                  <a:pt x="1045464" y="1090193"/>
                </a:lnTo>
                <a:lnTo>
                  <a:pt x="1063955" y="1096924"/>
                </a:lnTo>
                <a:lnTo>
                  <a:pt x="1083221" y="1101877"/>
                </a:lnTo>
                <a:lnTo>
                  <a:pt x="1083221" y="1125943"/>
                </a:lnTo>
                <a:lnTo>
                  <a:pt x="1084999" y="1134783"/>
                </a:lnTo>
                <a:lnTo>
                  <a:pt x="1089875" y="1141996"/>
                </a:lnTo>
                <a:lnTo>
                  <a:pt x="1097089" y="1146860"/>
                </a:lnTo>
                <a:lnTo>
                  <a:pt x="1105928" y="1148651"/>
                </a:lnTo>
                <a:lnTo>
                  <a:pt x="1144981" y="1148651"/>
                </a:lnTo>
                <a:lnTo>
                  <a:pt x="1153820" y="1146860"/>
                </a:lnTo>
                <a:lnTo>
                  <a:pt x="1161046" y="1141996"/>
                </a:lnTo>
                <a:lnTo>
                  <a:pt x="1165910" y="1134783"/>
                </a:lnTo>
                <a:lnTo>
                  <a:pt x="1167701" y="1125943"/>
                </a:lnTo>
                <a:lnTo>
                  <a:pt x="1167701" y="1101877"/>
                </a:lnTo>
                <a:lnTo>
                  <a:pt x="1189761" y="1095997"/>
                </a:lnTo>
                <a:lnTo>
                  <a:pt x="1210805" y="1087831"/>
                </a:lnTo>
                <a:lnTo>
                  <a:pt x="1230655" y="1077506"/>
                </a:lnTo>
                <a:lnTo>
                  <a:pt x="1239139" y="1071867"/>
                </a:lnTo>
                <a:lnTo>
                  <a:pt x="1249197" y="1065161"/>
                </a:lnTo>
                <a:lnTo>
                  <a:pt x="1267333" y="1081163"/>
                </a:lnTo>
                <a:lnTo>
                  <a:pt x="1275118" y="1085684"/>
                </a:lnTo>
                <a:lnTo>
                  <a:pt x="1283741" y="1086827"/>
                </a:lnTo>
                <a:lnTo>
                  <a:pt x="1292161" y="1084668"/>
                </a:lnTo>
                <a:lnTo>
                  <a:pt x="1299362" y="1079246"/>
                </a:lnTo>
                <a:lnTo>
                  <a:pt x="1311808" y="1065161"/>
                </a:lnTo>
                <a:lnTo>
                  <a:pt x="1325245" y="1049972"/>
                </a:lnTo>
                <a:lnTo>
                  <a:pt x="1329766" y="1042187"/>
                </a:lnTo>
                <a:lnTo>
                  <a:pt x="1330909" y="1033564"/>
                </a:lnTo>
                <a:lnTo>
                  <a:pt x="1329575" y="1028382"/>
                </a:lnTo>
                <a:lnTo>
                  <a:pt x="1328737" y="1025156"/>
                </a:lnTo>
                <a:lnTo>
                  <a:pt x="1323314" y="1017955"/>
                </a:lnTo>
                <a:lnTo>
                  <a:pt x="1305255" y="1002017"/>
                </a:lnTo>
                <a:lnTo>
                  <a:pt x="1314310" y="984262"/>
                </a:lnTo>
                <a:lnTo>
                  <a:pt x="1321676" y="965555"/>
                </a:lnTo>
                <a:lnTo>
                  <a:pt x="1327213" y="946010"/>
                </a:lnTo>
                <a:lnTo>
                  <a:pt x="1330833" y="925728"/>
                </a:lnTo>
                <a:lnTo>
                  <a:pt x="1354912" y="923874"/>
                </a:lnTo>
                <a:lnTo>
                  <a:pt x="1363573" y="921397"/>
                </a:lnTo>
                <a:lnTo>
                  <a:pt x="1370393" y="915987"/>
                </a:lnTo>
                <a:lnTo>
                  <a:pt x="1374686" y="908418"/>
                </a:lnTo>
                <a:lnTo>
                  <a:pt x="1375765" y="899490"/>
                </a:lnTo>
                <a:close/>
              </a:path>
              <a:path w="1408430" h="1148714">
                <a:moveTo>
                  <a:pt x="1408303" y="470154"/>
                </a:moveTo>
                <a:lnTo>
                  <a:pt x="1404505" y="421589"/>
                </a:lnTo>
                <a:lnTo>
                  <a:pt x="1398714" y="416623"/>
                </a:lnTo>
                <a:lnTo>
                  <a:pt x="1396250" y="414515"/>
                </a:lnTo>
                <a:lnTo>
                  <a:pt x="1368513" y="416623"/>
                </a:lnTo>
                <a:lnTo>
                  <a:pt x="1364856" y="405599"/>
                </a:lnTo>
                <a:lnTo>
                  <a:pt x="1360436" y="394944"/>
                </a:lnTo>
                <a:lnTo>
                  <a:pt x="1355280" y="384695"/>
                </a:lnTo>
                <a:lnTo>
                  <a:pt x="1349387" y="374878"/>
                </a:lnTo>
                <a:lnTo>
                  <a:pt x="1351699" y="372592"/>
                </a:lnTo>
                <a:lnTo>
                  <a:pt x="1362430" y="361924"/>
                </a:lnTo>
                <a:lnTo>
                  <a:pt x="1366227" y="356273"/>
                </a:lnTo>
                <a:lnTo>
                  <a:pt x="1367510" y="349808"/>
                </a:lnTo>
                <a:lnTo>
                  <a:pt x="1366278" y="343331"/>
                </a:lnTo>
                <a:lnTo>
                  <a:pt x="1362544" y="337604"/>
                </a:lnTo>
                <a:lnTo>
                  <a:pt x="1359344" y="334378"/>
                </a:lnTo>
                <a:lnTo>
                  <a:pt x="1354366" y="329361"/>
                </a:lnTo>
                <a:lnTo>
                  <a:pt x="1341628" y="316522"/>
                </a:lnTo>
                <a:lnTo>
                  <a:pt x="1335938" y="312712"/>
                </a:lnTo>
                <a:lnTo>
                  <a:pt x="1329461" y="311442"/>
                </a:lnTo>
                <a:lnTo>
                  <a:pt x="1322959" y="312686"/>
                </a:lnTo>
                <a:lnTo>
                  <a:pt x="1317231" y="316458"/>
                </a:lnTo>
                <a:lnTo>
                  <a:pt x="1305356" y="328282"/>
                </a:lnTo>
                <a:lnTo>
                  <a:pt x="1305356" y="460298"/>
                </a:lnTo>
                <a:lnTo>
                  <a:pt x="1305344" y="460603"/>
                </a:lnTo>
                <a:lnTo>
                  <a:pt x="1298460" y="494601"/>
                </a:lnTo>
                <a:lnTo>
                  <a:pt x="1279601" y="522516"/>
                </a:lnTo>
                <a:lnTo>
                  <a:pt x="1251635" y="541337"/>
                </a:lnTo>
                <a:lnTo>
                  <a:pt x="1217422" y="548246"/>
                </a:lnTo>
                <a:lnTo>
                  <a:pt x="1183208" y="541337"/>
                </a:lnTo>
                <a:lnTo>
                  <a:pt x="1142949" y="504266"/>
                </a:lnTo>
                <a:lnTo>
                  <a:pt x="1129563" y="460603"/>
                </a:lnTo>
                <a:lnTo>
                  <a:pt x="1129550" y="460298"/>
                </a:lnTo>
                <a:lnTo>
                  <a:pt x="1136434" y="426237"/>
                </a:lnTo>
                <a:lnTo>
                  <a:pt x="1155268" y="398310"/>
                </a:lnTo>
                <a:lnTo>
                  <a:pt x="1183208" y="379488"/>
                </a:lnTo>
                <a:lnTo>
                  <a:pt x="1217422" y="372592"/>
                </a:lnTo>
                <a:lnTo>
                  <a:pt x="1251635" y="379488"/>
                </a:lnTo>
                <a:lnTo>
                  <a:pt x="1279601" y="398310"/>
                </a:lnTo>
                <a:lnTo>
                  <a:pt x="1298460" y="426237"/>
                </a:lnTo>
                <a:lnTo>
                  <a:pt x="1305356" y="460298"/>
                </a:lnTo>
                <a:lnTo>
                  <a:pt x="1305356" y="328282"/>
                </a:lnTo>
                <a:lnTo>
                  <a:pt x="1304264" y="329361"/>
                </a:lnTo>
                <a:lnTo>
                  <a:pt x="1291590" y="321792"/>
                </a:lnTo>
                <a:lnTo>
                  <a:pt x="1278191" y="315429"/>
                </a:lnTo>
                <a:lnTo>
                  <a:pt x="1264145" y="310324"/>
                </a:lnTo>
                <a:lnTo>
                  <a:pt x="1249514" y="306527"/>
                </a:lnTo>
                <a:lnTo>
                  <a:pt x="1249514" y="278739"/>
                </a:lnTo>
                <a:lnTo>
                  <a:pt x="1241818" y="270992"/>
                </a:lnTo>
                <a:lnTo>
                  <a:pt x="1193088" y="270992"/>
                </a:lnTo>
                <a:lnTo>
                  <a:pt x="1185392" y="278739"/>
                </a:lnTo>
                <a:lnTo>
                  <a:pt x="1185392" y="306527"/>
                </a:lnTo>
                <a:lnTo>
                  <a:pt x="1168615" y="310984"/>
                </a:lnTo>
                <a:lnTo>
                  <a:pt x="1152626" y="317182"/>
                </a:lnTo>
                <a:lnTo>
                  <a:pt x="1137526" y="325018"/>
                </a:lnTo>
                <a:lnTo>
                  <a:pt x="1123442" y="334378"/>
                </a:lnTo>
                <a:lnTo>
                  <a:pt x="1109789" y="322287"/>
                </a:lnTo>
                <a:lnTo>
                  <a:pt x="1103858" y="318846"/>
                </a:lnTo>
                <a:lnTo>
                  <a:pt x="1097318" y="317982"/>
                </a:lnTo>
                <a:lnTo>
                  <a:pt x="1090917" y="319620"/>
                </a:lnTo>
                <a:lnTo>
                  <a:pt x="1085456" y="323710"/>
                </a:lnTo>
                <a:lnTo>
                  <a:pt x="1065771" y="345922"/>
                </a:lnTo>
                <a:lnTo>
                  <a:pt x="1062329" y="351840"/>
                </a:lnTo>
                <a:lnTo>
                  <a:pt x="1061453" y="358381"/>
                </a:lnTo>
                <a:lnTo>
                  <a:pt x="1063104" y="364769"/>
                </a:lnTo>
                <a:lnTo>
                  <a:pt x="1067206" y="370230"/>
                </a:lnTo>
                <a:lnTo>
                  <a:pt x="1080922" y="382333"/>
                </a:lnTo>
                <a:lnTo>
                  <a:pt x="1074000" y="395859"/>
                </a:lnTo>
                <a:lnTo>
                  <a:pt x="1068400" y="410095"/>
                </a:lnTo>
                <a:lnTo>
                  <a:pt x="1064183" y="424967"/>
                </a:lnTo>
                <a:lnTo>
                  <a:pt x="1061427" y="440385"/>
                </a:lnTo>
                <a:lnTo>
                  <a:pt x="1033678" y="442556"/>
                </a:lnTo>
                <a:lnTo>
                  <a:pt x="1026604" y="450799"/>
                </a:lnTo>
                <a:lnTo>
                  <a:pt x="1027290" y="460298"/>
                </a:lnTo>
                <a:lnTo>
                  <a:pt x="1030325" y="499313"/>
                </a:lnTo>
                <a:lnTo>
                  <a:pt x="1038644" y="506437"/>
                </a:lnTo>
                <a:lnTo>
                  <a:pt x="1066393" y="504266"/>
                </a:lnTo>
                <a:lnTo>
                  <a:pt x="1070013" y="515302"/>
                </a:lnTo>
                <a:lnTo>
                  <a:pt x="1074445" y="525957"/>
                </a:lnTo>
                <a:lnTo>
                  <a:pt x="1079614" y="536206"/>
                </a:lnTo>
                <a:lnTo>
                  <a:pt x="1085507" y="546011"/>
                </a:lnTo>
                <a:lnTo>
                  <a:pt x="1072540" y="558850"/>
                </a:lnTo>
                <a:lnTo>
                  <a:pt x="1068717" y="564540"/>
                </a:lnTo>
                <a:lnTo>
                  <a:pt x="1067422" y="571004"/>
                </a:lnTo>
                <a:lnTo>
                  <a:pt x="1068654" y="577481"/>
                </a:lnTo>
                <a:lnTo>
                  <a:pt x="1072413" y="583171"/>
                </a:lnTo>
                <a:lnTo>
                  <a:pt x="1093330" y="604253"/>
                </a:lnTo>
                <a:lnTo>
                  <a:pt x="1098981" y="608063"/>
                </a:lnTo>
                <a:lnTo>
                  <a:pt x="1105458" y="609358"/>
                </a:lnTo>
                <a:lnTo>
                  <a:pt x="1111948" y="608139"/>
                </a:lnTo>
                <a:lnTo>
                  <a:pt x="1117663" y="604380"/>
                </a:lnTo>
                <a:lnTo>
                  <a:pt x="1130642" y="591477"/>
                </a:lnTo>
                <a:lnTo>
                  <a:pt x="1143317" y="599046"/>
                </a:lnTo>
                <a:lnTo>
                  <a:pt x="1156716" y="605421"/>
                </a:lnTo>
                <a:lnTo>
                  <a:pt x="1170762" y="610539"/>
                </a:lnTo>
                <a:lnTo>
                  <a:pt x="1185392" y="614299"/>
                </a:lnTo>
                <a:lnTo>
                  <a:pt x="1185392" y="642086"/>
                </a:lnTo>
                <a:lnTo>
                  <a:pt x="1193088" y="649782"/>
                </a:lnTo>
                <a:lnTo>
                  <a:pt x="1241818" y="649782"/>
                </a:lnTo>
                <a:lnTo>
                  <a:pt x="1249514" y="642086"/>
                </a:lnTo>
                <a:lnTo>
                  <a:pt x="1249514" y="614299"/>
                </a:lnTo>
                <a:lnTo>
                  <a:pt x="1266291" y="609815"/>
                </a:lnTo>
                <a:lnTo>
                  <a:pt x="1282280" y="603605"/>
                </a:lnTo>
                <a:lnTo>
                  <a:pt x="1297368" y="595782"/>
                </a:lnTo>
                <a:lnTo>
                  <a:pt x="1303870" y="591477"/>
                </a:lnTo>
                <a:lnTo>
                  <a:pt x="1311465" y="586447"/>
                </a:lnTo>
                <a:lnTo>
                  <a:pt x="1325181" y="598551"/>
                </a:lnTo>
                <a:lnTo>
                  <a:pt x="1331099" y="601992"/>
                </a:lnTo>
                <a:lnTo>
                  <a:pt x="1337652" y="602856"/>
                </a:lnTo>
                <a:lnTo>
                  <a:pt x="1344041" y="601218"/>
                </a:lnTo>
                <a:lnTo>
                  <a:pt x="1349514" y="597115"/>
                </a:lnTo>
                <a:lnTo>
                  <a:pt x="1358963" y="586447"/>
                </a:lnTo>
                <a:lnTo>
                  <a:pt x="1369187" y="574916"/>
                </a:lnTo>
                <a:lnTo>
                  <a:pt x="1372603" y="568985"/>
                </a:lnTo>
                <a:lnTo>
                  <a:pt x="1373479" y="562432"/>
                </a:lnTo>
                <a:lnTo>
                  <a:pt x="1371828" y="556044"/>
                </a:lnTo>
                <a:lnTo>
                  <a:pt x="1367701" y="550595"/>
                </a:lnTo>
                <a:lnTo>
                  <a:pt x="1365046" y="548246"/>
                </a:lnTo>
                <a:lnTo>
                  <a:pt x="1353985" y="538441"/>
                </a:lnTo>
                <a:lnTo>
                  <a:pt x="1360855" y="524954"/>
                </a:lnTo>
                <a:lnTo>
                  <a:pt x="1366443" y="510768"/>
                </a:lnTo>
                <a:lnTo>
                  <a:pt x="1370660" y="495947"/>
                </a:lnTo>
                <a:lnTo>
                  <a:pt x="1373416" y="480580"/>
                </a:lnTo>
                <a:lnTo>
                  <a:pt x="1401152" y="478409"/>
                </a:lnTo>
                <a:lnTo>
                  <a:pt x="1408303" y="470154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695636" y="3734457"/>
            <a:ext cx="869950" cy="830157"/>
            <a:chOff x="16043454" y="5601686"/>
            <a:chExt cx="1304925" cy="1245235"/>
          </a:xfrm>
          <a:solidFill>
            <a:srgbClr val="0070C0"/>
          </a:solidFill>
        </p:grpSpPr>
        <p:sp>
          <p:nvSpPr>
            <p:cNvPr id="13" name="object 13"/>
            <p:cNvSpPr/>
            <p:nvPr/>
          </p:nvSpPr>
          <p:spPr>
            <a:xfrm>
              <a:off x="16452812" y="5601686"/>
              <a:ext cx="895350" cy="862965"/>
            </a:xfrm>
            <a:custGeom>
              <a:avLst/>
              <a:gdLst/>
              <a:ahLst/>
              <a:cxnLst/>
              <a:rect l="l" t="t" r="r" b="b"/>
              <a:pathLst>
                <a:path w="895350" h="862964">
                  <a:moveTo>
                    <a:pt x="105550" y="862847"/>
                  </a:moveTo>
                  <a:lnTo>
                    <a:pt x="87570" y="847191"/>
                  </a:lnTo>
                  <a:lnTo>
                    <a:pt x="76512" y="820959"/>
                  </a:lnTo>
                  <a:lnTo>
                    <a:pt x="70591" y="792013"/>
                  </a:lnTo>
                  <a:lnTo>
                    <a:pt x="68019" y="768213"/>
                  </a:lnTo>
                  <a:lnTo>
                    <a:pt x="62065" y="720672"/>
                  </a:lnTo>
                  <a:lnTo>
                    <a:pt x="52754" y="673463"/>
                  </a:lnTo>
                  <a:lnTo>
                    <a:pt x="41402" y="626461"/>
                  </a:lnTo>
                  <a:lnTo>
                    <a:pt x="29322" y="579543"/>
                  </a:lnTo>
                  <a:lnTo>
                    <a:pt x="17828" y="532583"/>
                  </a:lnTo>
                  <a:lnTo>
                    <a:pt x="8234" y="485459"/>
                  </a:lnTo>
                  <a:lnTo>
                    <a:pt x="1853" y="438046"/>
                  </a:lnTo>
                  <a:lnTo>
                    <a:pt x="0" y="390221"/>
                  </a:lnTo>
                  <a:lnTo>
                    <a:pt x="255" y="381423"/>
                  </a:lnTo>
                  <a:lnTo>
                    <a:pt x="5730" y="332832"/>
                  </a:lnTo>
                  <a:lnTo>
                    <a:pt x="17755" y="286759"/>
                  </a:lnTo>
                  <a:lnTo>
                    <a:pt x="35742" y="243399"/>
                  </a:lnTo>
                  <a:lnTo>
                    <a:pt x="59101" y="202944"/>
                  </a:lnTo>
                  <a:lnTo>
                    <a:pt x="87243" y="165586"/>
                  </a:lnTo>
                  <a:lnTo>
                    <a:pt x="119579" y="131519"/>
                  </a:lnTo>
                  <a:lnTo>
                    <a:pt x="155520" y="100935"/>
                  </a:lnTo>
                  <a:lnTo>
                    <a:pt x="194476" y="74028"/>
                  </a:lnTo>
                  <a:lnTo>
                    <a:pt x="235857" y="50990"/>
                  </a:lnTo>
                  <a:lnTo>
                    <a:pt x="279076" y="32014"/>
                  </a:lnTo>
                  <a:lnTo>
                    <a:pt x="323542" y="17293"/>
                  </a:lnTo>
                  <a:lnTo>
                    <a:pt x="368666" y="7019"/>
                  </a:lnTo>
                  <a:lnTo>
                    <a:pt x="410736" y="1626"/>
                  </a:lnTo>
                  <a:lnTo>
                    <a:pt x="453832" y="0"/>
                  </a:lnTo>
                  <a:lnTo>
                    <a:pt x="497473" y="2057"/>
                  </a:lnTo>
                  <a:lnTo>
                    <a:pt x="541174" y="7717"/>
                  </a:lnTo>
                  <a:lnTo>
                    <a:pt x="584454" y="16899"/>
                  </a:lnTo>
                  <a:lnTo>
                    <a:pt x="626830" y="29519"/>
                  </a:lnTo>
                  <a:lnTo>
                    <a:pt x="667819" y="45497"/>
                  </a:lnTo>
                  <a:lnTo>
                    <a:pt x="706939" y="64750"/>
                  </a:lnTo>
                  <a:lnTo>
                    <a:pt x="743707" y="87197"/>
                  </a:lnTo>
                  <a:lnTo>
                    <a:pt x="777640" y="112757"/>
                  </a:lnTo>
                  <a:lnTo>
                    <a:pt x="808255" y="141346"/>
                  </a:lnTo>
                  <a:lnTo>
                    <a:pt x="835071" y="172885"/>
                  </a:lnTo>
                  <a:lnTo>
                    <a:pt x="857605" y="207290"/>
                  </a:lnTo>
                  <a:lnTo>
                    <a:pt x="875373" y="244480"/>
                  </a:lnTo>
                  <a:lnTo>
                    <a:pt x="887893" y="284374"/>
                  </a:lnTo>
                  <a:lnTo>
                    <a:pt x="894682" y="326889"/>
                  </a:lnTo>
                  <a:lnTo>
                    <a:pt x="895259" y="371944"/>
                  </a:lnTo>
                  <a:lnTo>
                    <a:pt x="889140" y="419457"/>
                  </a:lnTo>
                  <a:lnTo>
                    <a:pt x="877489" y="465880"/>
                  </a:lnTo>
                  <a:lnTo>
                    <a:pt x="861236" y="510922"/>
                  </a:lnTo>
                  <a:lnTo>
                    <a:pt x="840585" y="554082"/>
                  </a:lnTo>
                  <a:lnTo>
                    <a:pt x="815738" y="594855"/>
                  </a:lnTo>
                  <a:lnTo>
                    <a:pt x="786899" y="632741"/>
                  </a:lnTo>
                  <a:lnTo>
                    <a:pt x="754272" y="667235"/>
                  </a:lnTo>
                  <a:lnTo>
                    <a:pt x="718060" y="697836"/>
                  </a:lnTo>
                  <a:lnTo>
                    <a:pt x="678466" y="724040"/>
                  </a:lnTo>
                  <a:lnTo>
                    <a:pt x="635693" y="745346"/>
                  </a:lnTo>
                  <a:lnTo>
                    <a:pt x="589946" y="761250"/>
                  </a:lnTo>
                  <a:lnTo>
                    <a:pt x="521897" y="775595"/>
                  </a:lnTo>
                  <a:lnTo>
                    <a:pt x="452567" y="780952"/>
                  </a:lnTo>
                  <a:lnTo>
                    <a:pt x="406958" y="777616"/>
                  </a:lnTo>
                  <a:lnTo>
                    <a:pt x="363769" y="770580"/>
                  </a:lnTo>
                  <a:lnTo>
                    <a:pt x="322105" y="764298"/>
                  </a:lnTo>
                  <a:lnTo>
                    <a:pt x="281072" y="763226"/>
                  </a:lnTo>
                  <a:lnTo>
                    <a:pt x="239774" y="771820"/>
                  </a:lnTo>
                  <a:lnTo>
                    <a:pt x="197317" y="794535"/>
                  </a:lnTo>
                  <a:lnTo>
                    <a:pt x="157003" y="840849"/>
                  </a:lnTo>
                  <a:lnTo>
                    <a:pt x="133283" y="860711"/>
                  </a:lnTo>
                  <a:lnTo>
                    <a:pt x="105550" y="86284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55319" y="5935930"/>
              <a:ext cx="115955" cy="115819"/>
            </a:xfrm>
            <a:prstGeom prst="rect">
              <a:avLst/>
            </a:prstGeom>
            <a:grpFill/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50519" y="5935925"/>
              <a:ext cx="115965" cy="115829"/>
            </a:xfrm>
            <a:prstGeom prst="rect">
              <a:avLst/>
            </a:prstGeom>
            <a:grpFill/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56579" y="5935930"/>
              <a:ext cx="115955" cy="115819"/>
            </a:xfrm>
            <a:prstGeom prst="rect">
              <a:avLst/>
            </a:prstGeom>
            <a:grpFill/>
          </p:spPr>
        </p:pic>
        <p:sp>
          <p:nvSpPr>
            <p:cNvPr id="17" name="object 17"/>
            <p:cNvSpPr/>
            <p:nvPr/>
          </p:nvSpPr>
          <p:spPr>
            <a:xfrm>
              <a:off x="16043454" y="5983512"/>
              <a:ext cx="895350" cy="862965"/>
            </a:xfrm>
            <a:custGeom>
              <a:avLst/>
              <a:gdLst/>
              <a:ahLst/>
              <a:cxnLst/>
              <a:rect l="l" t="t" r="r" b="b"/>
              <a:pathLst>
                <a:path w="895350" h="862965">
                  <a:moveTo>
                    <a:pt x="789709" y="862848"/>
                  </a:moveTo>
                  <a:lnTo>
                    <a:pt x="761976" y="860711"/>
                  </a:lnTo>
                  <a:lnTo>
                    <a:pt x="738255" y="840849"/>
                  </a:lnTo>
                  <a:lnTo>
                    <a:pt x="717319" y="814908"/>
                  </a:lnTo>
                  <a:lnTo>
                    <a:pt x="697941" y="794535"/>
                  </a:lnTo>
                  <a:lnTo>
                    <a:pt x="655484" y="771822"/>
                  </a:lnTo>
                  <a:lnTo>
                    <a:pt x="614187" y="763229"/>
                  </a:lnTo>
                  <a:lnTo>
                    <a:pt x="573153" y="764300"/>
                  </a:lnTo>
                  <a:lnTo>
                    <a:pt x="531490" y="770581"/>
                  </a:lnTo>
                  <a:lnTo>
                    <a:pt x="488301" y="777617"/>
                  </a:lnTo>
                  <a:lnTo>
                    <a:pt x="442692" y="780952"/>
                  </a:lnTo>
                  <a:lnTo>
                    <a:pt x="373361" y="775595"/>
                  </a:lnTo>
                  <a:lnTo>
                    <a:pt x="305312" y="761250"/>
                  </a:lnTo>
                  <a:lnTo>
                    <a:pt x="259565" y="745346"/>
                  </a:lnTo>
                  <a:lnTo>
                    <a:pt x="216793" y="724040"/>
                  </a:lnTo>
                  <a:lnTo>
                    <a:pt x="177200" y="697836"/>
                  </a:lnTo>
                  <a:lnTo>
                    <a:pt x="140988" y="667235"/>
                  </a:lnTo>
                  <a:lnTo>
                    <a:pt x="108361" y="632741"/>
                  </a:lnTo>
                  <a:lnTo>
                    <a:pt x="79522" y="594855"/>
                  </a:lnTo>
                  <a:lnTo>
                    <a:pt x="54676" y="554082"/>
                  </a:lnTo>
                  <a:lnTo>
                    <a:pt x="34024" y="510922"/>
                  </a:lnTo>
                  <a:lnTo>
                    <a:pt x="17771" y="465880"/>
                  </a:lnTo>
                  <a:lnTo>
                    <a:pt x="6119" y="419457"/>
                  </a:lnTo>
                  <a:lnTo>
                    <a:pt x="0" y="371944"/>
                  </a:lnTo>
                  <a:lnTo>
                    <a:pt x="576" y="326889"/>
                  </a:lnTo>
                  <a:lnTo>
                    <a:pt x="7366" y="284374"/>
                  </a:lnTo>
                  <a:lnTo>
                    <a:pt x="19886" y="244480"/>
                  </a:lnTo>
                  <a:lnTo>
                    <a:pt x="37654" y="207290"/>
                  </a:lnTo>
                  <a:lnTo>
                    <a:pt x="60187" y="172885"/>
                  </a:lnTo>
                  <a:lnTo>
                    <a:pt x="87003" y="141346"/>
                  </a:lnTo>
                  <a:lnTo>
                    <a:pt x="117619" y="112757"/>
                  </a:lnTo>
                  <a:lnTo>
                    <a:pt x="151552" y="87197"/>
                  </a:lnTo>
                  <a:lnTo>
                    <a:pt x="188320" y="64750"/>
                  </a:lnTo>
                  <a:lnTo>
                    <a:pt x="227439" y="45497"/>
                  </a:lnTo>
                  <a:lnTo>
                    <a:pt x="268428" y="29519"/>
                  </a:lnTo>
                  <a:lnTo>
                    <a:pt x="310804" y="16899"/>
                  </a:lnTo>
                  <a:lnTo>
                    <a:pt x="354084" y="7717"/>
                  </a:lnTo>
                  <a:lnTo>
                    <a:pt x="397786" y="2057"/>
                  </a:lnTo>
                  <a:lnTo>
                    <a:pt x="441426" y="0"/>
                  </a:lnTo>
                  <a:lnTo>
                    <a:pt x="484523" y="1626"/>
                  </a:lnTo>
                  <a:lnTo>
                    <a:pt x="526593" y="7019"/>
                  </a:lnTo>
                  <a:lnTo>
                    <a:pt x="571717" y="17293"/>
                  </a:lnTo>
                  <a:lnTo>
                    <a:pt x="616183" y="32014"/>
                  </a:lnTo>
                  <a:lnTo>
                    <a:pt x="659401" y="50990"/>
                  </a:lnTo>
                  <a:lnTo>
                    <a:pt x="700783" y="74028"/>
                  </a:lnTo>
                  <a:lnTo>
                    <a:pt x="739739" y="100935"/>
                  </a:lnTo>
                  <a:lnTo>
                    <a:pt x="775679" y="131519"/>
                  </a:lnTo>
                  <a:lnTo>
                    <a:pt x="808015" y="165586"/>
                  </a:lnTo>
                  <a:lnTo>
                    <a:pt x="836157" y="202944"/>
                  </a:lnTo>
                  <a:lnTo>
                    <a:pt x="859517" y="243399"/>
                  </a:lnTo>
                  <a:lnTo>
                    <a:pt x="877503" y="286759"/>
                  </a:lnTo>
                  <a:lnTo>
                    <a:pt x="889529" y="332832"/>
                  </a:lnTo>
                  <a:lnTo>
                    <a:pt x="895003" y="381423"/>
                  </a:lnTo>
                  <a:lnTo>
                    <a:pt x="895259" y="390221"/>
                  </a:lnTo>
                  <a:lnTo>
                    <a:pt x="893405" y="438048"/>
                  </a:lnTo>
                  <a:lnTo>
                    <a:pt x="887025" y="485462"/>
                  </a:lnTo>
                  <a:lnTo>
                    <a:pt x="877430" y="532587"/>
                  </a:lnTo>
                  <a:lnTo>
                    <a:pt x="865936" y="579546"/>
                  </a:lnTo>
                  <a:lnTo>
                    <a:pt x="853856" y="626465"/>
                  </a:lnTo>
                  <a:lnTo>
                    <a:pt x="842504" y="673466"/>
                  </a:lnTo>
                  <a:lnTo>
                    <a:pt x="833194" y="720674"/>
                  </a:lnTo>
                  <a:lnTo>
                    <a:pt x="827240" y="768213"/>
                  </a:lnTo>
                  <a:lnTo>
                    <a:pt x="824667" y="792013"/>
                  </a:lnTo>
                  <a:lnTo>
                    <a:pt x="818746" y="820959"/>
                  </a:lnTo>
                  <a:lnTo>
                    <a:pt x="807689" y="847191"/>
                  </a:lnTo>
                  <a:lnTo>
                    <a:pt x="789709" y="86284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20252" y="6317756"/>
              <a:ext cx="115955" cy="115819"/>
            </a:xfrm>
            <a:prstGeom prst="rect">
              <a:avLst/>
            </a:prstGeom>
            <a:grpFill/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5042" y="6317751"/>
              <a:ext cx="115965" cy="115829"/>
            </a:xfrm>
            <a:prstGeom prst="rect">
              <a:avLst/>
            </a:prstGeom>
            <a:grpFill/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18992" y="6317756"/>
              <a:ext cx="115955" cy="115819"/>
            </a:xfrm>
            <a:prstGeom prst="rect">
              <a:avLst/>
            </a:prstGeom>
            <a:grpFill/>
          </p:spPr>
        </p:pic>
      </p:grpSp>
      <p:grpSp>
        <p:nvGrpSpPr>
          <p:cNvPr id="21" name="object 21"/>
          <p:cNvGrpSpPr/>
          <p:nvPr/>
        </p:nvGrpSpPr>
        <p:grpSpPr>
          <a:xfrm>
            <a:off x="10565569" y="6013558"/>
            <a:ext cx="1034203" cy="634577"/>
            <a:chOff x="15848352" y="9020337"/>
            <a:chExt cx="1551305" cy="951865"/>
          </a:xfrm>
          <a:solidFill>
            <a:srgbClr val="0070C0"/>
          </a:solidFill>
        </p:grpSpPr>
        <p:sp>
          <p:nvSpPr>
            <p:cNvPr id="22" name="object 22"/>
            <p:cNvSpPr/>
            <p:nvPr/>
          </p:nvSpPr>
          <p:spPr>
            <a:xfrm>
              <a:off x="15848343" y="9020339"/>
              <a:ext cx="1551305" cy="790575"/>
            </a:xfrm>
            <a:custGeom>
              <a:avLst/>
              <a:gdLst/>
              <a:ahLst/>
              <a:cxnLst/>
              <a:rect l="l" t="t" r="r" b="b"/>
              <a:pathLst>
                <a:path w="1551305" h="790575">
                  <a:moveTo>
                    <a:pt x="745312" y="706755"/>
                  </a:moveTo>
                  <a:lnTo>
                    <a:pt x="736752" y="638530"/>
                  </a:lnTo>
                  <a:lnTo>
                    <a:pt x="715835" y="591146"/>
                  </a:lnTo>
                  <a:lnTo>
                    <a:pt x="683526" y="548068"/>
                  </a:lnTo>
                  <a:lnTo>
                    <a:pt x="640867" y="510235"/>
                  </a:lnTo>
                  <a:lnTo>
                    <a:pt x="593229" y="480809"/>
                  </a:lnTo>
                  <a:lnTo>
                    <a:pt x="538492" y="457441"/>
                  </a:lnTo>
                  <a:lnTo>
                    <a:pt x="569849" y="426212"/>
                  </a:lnTo>
                  <a:lnTo>
                    <a:pt x="595541" y="390004"/>
                  </a:lnTo>
                  <a:lnTo>
                    <a:pt x="614807" y="349554"/>
                  </a:lnTo>
                  <a:lnTo>
                    <a:pt x="626910" y="305612"/>
                  </a:lnTo>
                  <a:lnTo>
                    <a:pt x="631101" y="258902"/>
                  </a:lnTo>
                  <a:lnTo>
                    <a:pt x="626935" y="212369"/>
                  </a:lnTo>
                  <a:lnTo>
                    <a:pt x="614934" y="168567"/>
                  </a:lnTo>
                  <a:lnTo>
                    <a:pt x="595820" y="128231"/>
                  </a:lnTo>
                  <a:lnTo>
                    <a:pt x="570318" y="92100"/>
                  </a:lnTo>
                  <a:lnTo>
                    <a:pt x="539165" y="60896"/>
                  </a:lnTo>
                  <a:lnTo>
                    <a:pt x="503097" y="35356"/>
                  </a:lnTo>
                  <a:lnTo>
                    <a:pt x="462826" y="16205"/>
                  </a:lnTo>
                  <a:lnTo>
                    <a:pt x="419100" y="4178"/>
                  </a:lnTo>
                  <a:lnTo>
                    <a:pt x="372643" y="0"/>
                  </a:lnTo>
                  <a:lnTo>
                    <a:pt x="326174" y="4178"/>
                  </a:lnTo>
                  <a:lnTo>
                    <a:pt x="282448" y="16205"/>
                  </a:lnTo>
                  <a:lnTo>
                    <a:pt x="242176" y="35356"/>
                  </a:lnTo>
                  <a:lnTo>
                    <a:pt x="206108" y="60896"/>
                  </a:lnTo>
                  <a:lnTo>
                    <a:pt x="174942" y="92100"/>
                  </a:lnTo>
                  <a:lnTo>
                    <a:pt x="149453" y="128231"/>
                  </a:lnTo>
                  <a:lnTo>
                    <a:pt x="130327" y="168567"/>
                  </a:lnTo>
                  <a:lnTo>
                    <a:pt x="118325" y="212369"/>
                  </a:lnTo>
                  <a:lnTo>
                    <a:pt x="114160" y="258902"/>
                  </a:lnTo>
                  <a:lnTo>
                    <a:pt x="118364" y="305612"/>
                  </a:lnTo>
                  <a:lnTo>
                    <a:pt x="130467" y="349554"/>
                  </a:lnTo>
                  <a:lnTo>
                    <a:pt x="149733" y="390004"/>
                  </a:lnTo>
                  <a:lnTo>
                    <a:pt x="175425" y="426212"/>
                  </a:lnTo>
                  <a:lnTo>
                    <a:pt x="206794" y="457441"/>
                  </a:lnTo>
                  <a:lnTo>
                    <a:pt x="178574" y="468325"/>
                  </a:lnTo>
                  <a:lnTo>
                    <a:pt x="127304" y="494817"/>
                  </a:lnTo>
                  <a:lnTo>
                    <a:pt x="61798" y="548068"/>
                  </a:lnTo>
                  <a:lnTo>
                    <a:pt x="29502" y="591146"/>
                  </a:lnTo>
                  <a:lnTo>
                    <a:pt x="8572" y="638517"/>
                  </a:lnTo>
                  <a:lnTo>
                    <a:pt x="38" y="689254"/>
                  </a:lnTo>
                  <a:lnTo>
                    <a:pt x="0" y="706818"/>
                  </a:lnTo>
                  <a:lnTo>
                    <a:pt x="1270" y="723023"/>
                  </a:lnTo>
                  <a:lnTo>
                    <a:pt x="50749" y="761301"/>
                  </a:lnTo>
                  <a:lnTo>
                    <a:pt x="97561" y="769734"/>
                  </a:lnTo>
                  <a:lnTo>
                    <a:pt x="147548" y="776833"/>
                  </a:lnTo>
                  <a:lnTo>
                    <a:pt x="200380" y="782523"/>
                  </a:lnTo>
                  <a:lnTo>
                    <a:pt x="255727" y="786688"/>
                  </a:lnTo>
                  <a:lnTo>
                    <a:pt x="313258" y="789266"/>
                  </a:lnTo>
                  <a:lnTo>
                    <a:pt x="372643" y="790143"/>
                  </a:lnTo>
                  <a:lnTo>
                    <a:pt x="432168" y="789254"/>
                  </a:lnTo>
                  <a:lnTo>
                    <a:pt x="489839" y="786676"/>
                  </a:lnTo>
                  <a:lnTo>
                    <a:pt x="545299" y="782485"/>
                  </a:lnTo>
                  <a:lnTo>
                    <a:pt x="598246" y="776770"/>
                  </a:lnTo>
                  <a:lnTo>
                    <a:pt x="648322" y="769645"/>
                  </a:lnTo>
                  <a:lnTo>
                    <a:pt x="695198" y="761174"/>
                  </a:lnTo>
                  <a:lnTo>
                    <a:pt x="738555" y="751471"/>
                  </a:lnTo>
                  <a:lnTo>
                    <a:pt x="744181" y="722909"/>
                  </a:lnTo>
                  <a:lnTo>
                    <a:pt x="745312" y="706755"/>
                  </a:lnTo>
                  <a:close/>
                </a:path>
                <a:path w="1551305" h="790575">
                  <a:moveTo>
                    <a:pt x="1550949" y="706755"/>
                  </a:moveTo>
                  <a:lnTo>
                    <a:pt x="1542389" y="638530"/>
                  </a:lnTo>
                  <a:lnTo>
                    <a:pt x="1521460" y="591146"/>
                  </a:lnTo>
                  <a:lnTo>
                    <a:pt x="1489151" y="548068"/>
                  </a:lnTo>
                  <a:lnTo>
                    <a:pt x="1446530" y="510235"/>
                  </a:lnTo>
                  <a:lnTo>
                    <a:pt x="1398866" y="480809"/>
                  </a:lnTo>
                  <a:lnTo>
                    <a:pt x="1344117" y="457441"/>
                  </a:lnTo>
                  <a:lnTo>
                    <a:pt x="1375486" y="426212"/>
                  </a:lnTo>
                  <a:lnTo>
                    <a:pt x="1401178" y="390004"/>
                  </a:lnTo>
                  <a:lnTo>
                    <a:pt x="1420444" y="349554"/>
                  </a:lnTo>
                  <a:lnTo>
                    <a:pt x="1432547" y="305612"/>
                  </a:lnTo>
                  <a:lnTo>
                    <a:pt x="1436738" y="258902"/>
                  </a:lnTo>
                  <a:lnTo>
                    <a:pt x="1432572" y="212369"/>
                  </a:lnTo>
                  <a:lnTo>
                    <a:pt x="1420571" y="168567"/>
                  </a:lnTo>
                  <a:lnTo>
                    <a:pt x="1401457" y="128231"/>
                  </a:lnTo>
                  <a:lnTo>
                    <a:pt x="1375956" y="92100"/>
                  </a:lnTo>
                  <a:lnTo>
                    <a:pt x="1344803" y="60896"/>
                  </a:lnTo>
                  <a:lnTo>
                    <a:pt x="1308722" y="35356"/>
                  </a:lnTo>
                  <a:lnTo>
                    <a:pt x="1268463" y="16205"/>
                  </a:lnTo>
                  <a:lnTo>
                    <a:pt x="1224737" y="4178"/>
                  </a:lnTo>
                  <a:lnTo>
                    <a:pt x="1178280" y="0"/>
                  </a:lnTo>
                  <a:lnTo>
                    <a:pt x="1131811" y="4178"/>
                  </a:lnTo>
                  <a:lnTo>
                    <a:pt x="1088085" y="16205"/>
                  </a:lnTo>
                  <a:lnTo>
                    <a:pt x="1047813" y="35356"/>
                  </a:lnTo>
                  <a:lnTo>
                    <a:pt x="1011732" y="60896"/>
                  </a:lnTo>
                  <a:lnTo>
                    <a:pt x="980579" y="92100"/>
                  </a:lnTo>
                  <a:lnTo>
                    <a:pt x="955078" y="128231"/>
                  </a:lnTo>
                  <a:lnTo>
                    <a:pt x="935964" y="168567"/>
                  </a:lnTo>
                  <a:lnTo>
                    <a:pt x="923963" y="212369"/>
                  </a:lnTo>
                  <a:lnTo>
                    <a:pt x="919797" y="258902"/>
                  </a:lnTo>
                  <a:lnTo>
                    <a:pt x="923988" y="305612"/>
                  </a:lnTo>
                  <a:lnTo>
                    <a:pt x="936104" y="349554"/>
                  </a:lnTo>
                  <a:lnTo>
                    <a:pt x="955370" y="390004"/>
                  </a:lnTo>
                  <a:lnTo>
                    <a:pt x="981062" y="426212"/>
                  </a:lnTo>
                  <a:lnTo>
                    <a:pt x="1012431" y="457441"/>
                  </a:lnTo>
                  <a:lnTo>
                    <a:pt x="984211" y="468325"/>
                  </a:lnTo>
                  <a:lnTo>
                    <a:pt x="932942" y="494817"/>
                  </a:lnTo>
                  <a:lnTo>
                    <a:pt x="867435" y="548068"/>
                  </a:lnTo>
                  <a:lnTo>
                    <a:pt x="835139" y="591146"/>
                  </a:lnTo>
                  <a:lnTo>
                    <a:pt x="814209" y="638517"/>
                  </a:lnTo>
                  <a:lnTo>
                    <a:pt x="805675" y="689254"/>
                  </a:lnTo>
                  <a:lnTo>
                    <a:pt x="805637" y="706818"/>
                  </a:lnTo>
                  <a:lnTo>
                    <a:pt x="806907" y="723023"/>
                  </a:lnTo>
                  <a:lnTo>
                    <a:pt x="856386" y="761301"/>
                  </a:lnTo>
                  <a:lnTo>
                    <a:pt x="903198" y="769734"/>
                  </a:lnTo>
                  <a:lnTo>
                    <a:pt x="953185" y="776833"/>
                  </a:lnTo>
                  <a:lnTo>
                    <a:pt x="1006017" y="782523"/>
                  </a:lnTo>
                  <a:lnTo>
                    <a:pt x="1061364" y="786688"/>
                  </a:lnTo>
                  <a:lnTo>
                    <a:pt x="1118895" y="789266"/>
                  </a:lnTo>
                  <a:lnTo>
                    <a:pt x="1178280" y="790143"/>
                  </a:lnTo>
                  <a:lnTo>
                    <a:pt x="1237805" y="789254"/>
                  </a:lnTo>
                  <a:lnTo>
                    <a:pt x="1295463" y="786676"/>
                  </a:lnTo>
                  <a:lnTo>
                    <a:pt x="1350937" y="782485"/>
                  </a:lnTo>
                  <a:lnTo>
                    <a:pt x="1403870" y="776770"/>
                  </a:lnTo>
                  <a:lnTo>
                    <a:pt x="1453946" y="769645"/>
                  </a:lnTo>
                  <a:lnTo>
                    <a:pt x="1500835" y="761174"/>
                  </a:lnTo>
                  <a:lnTo>
                    <a:pt x="1544180" y="751471"/>
                  </a:lnTo>
                  <a:lnTo>
                    <a:pt x="1549819" y="722909"/>
                  </a:lnTo>
                  <a:lnTo>
                    <a:pt x="1550949" y="70675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227680" y="9131931"/>
              <a:ext cx="792480" cy="840105"/>
            </a:xfrm>
            <a:custGeom>
              <a:avLst/>
              <a:gdLst/>
              <a:ahLst/>
              <a:cxnLst/>
              <a:rect l="l" t="t" r="r" b="b"/>
              <a:pathLst>
                <a:path w="792480" h="840104">
                  <a:moveTo>
                    <a:pt x="396136" y="839918"/>
                  </a:moveTo>
                  <a:lnTo>
                    <a:pt x="340797" y="839203"/>
                  </a:lnTo>
                  <a:lnTo>
                    <a:pt x="286933" y="837102"/>
                  </a:lnTo>
                  <a:lnTo>
                    <a:pt x="234780" y="833678"/>
                  </a:lnTo>
                  <a:lnTo>
                    <a:pt x="184573" y="828997"/>
                  </a:lnTo>
                  <a:lnTo>
                    <a:pt x="136548" y="823122"/>
                  </a:lnTo>
                  <a:lnTo>
                    <a:pt x="90940" y="816118"/>
                  </a:lnTo>
                  <a:lnTo>
                    <a:pt x="47983" y="808049"/>
                  </a:lnTo>
                  <a:lnTo>
                    <a:pt x="7915" y="798979"/>
                  </a:lnTo>
                  <a:lnTo>
                    <a:pt x="0" y="751366"/>
                  </a:lnTo>
                  <a:lnTo>
                    <a:pt x="24" y="732689"/>
                  </a:lnTo>
                  <a:lnTo>
                    <a:pt x="6199" y="689294"/>
                  </a:lnTo>
                  <a:lnTo>
                    <a:pt x="20949" y="648047"/>
                  </a:lnTo>
                  <a:lnTo>
                    <a:pt x="43711" y="609466"/>
                  </a:lnTo>
                  <a:lnTo>
                    <a:pt x="73922" y="574073"/>
                  </a:lnTo>
                  <a:lnTo>
                    <a:pt x="111018" y="542387"/>
                  </a:lnTo>
                  <a:lnTo>
                    <a:pt x="161633" y="511098"/>
                  </a:lnTo>
                  <a:lnTo>
                    <a:pt x="219822" y="486248"/>
                  </a:lnTo>
                  <a:lnTo>
                    <a:pt x="186477" y="453054"/>
                  </a:lnTo>
                  <a:lnTo>
                    <a:pt x="159169" y="414570"/>
                  </a:lnTo>
                  <a:lnTo>
                    <a:pt x="138687" y="371579"/>
                  </a:lnTo>
                  <a:lnTo>
                    <a:pt x="125820" y="324862"/>
                  </a:lnTo>
                  <a:lnTo>
                    <a:pt x="121355" y="275200"/>
                  </a:lnTo>
                  <a:lnTo>
                    <a:pt x="125782" y="225735"/>
                  </a:lnTo>
                  <a:lnTo>
                    <a:pt x="138544" y="179177"/>
                  </a:lnTo>
                  <a:lnTo>
                    <a:pt x="158867" y="136305"/>
                  </a:lnTo>
                  <a:lnTo>
                    <a:pt x="185974" y="97896"/>
                  </a:lnTo>
                  <a:lnTo>
                    <a:pt x="219091" y="64726"/>
                  </a:lnTo>
                  <a:lnTo>
                    <a:pt x="257441" y="37574"/>
                  </a:lnTo>
                  <a:lnTo>
                    <a:pt x="300249" y="17218"/>
                  </a:lnTo>
                  <a:lnTo>
                    <a:pt x="346739" y="4434"/>
                  </a:lnTo>
                  <a:lnTo>
                    <a:pt x="396136" y="0"/>
                  </a:lnTo>
                  <a:lnTo>
                    <a:pt x="445522" y="4434"/>
                  </a:lnTo>
                  <a:lnTo>
                    <a:pt x="492004" y="17218"/>
                  </a:lnTo>
                  <a:lnTo>
                    <a:pt x="534805" y="37574"/>
                  </a:lnTo>
                  <a:lnTo>
                    <a:pt x="573151" y="64726"/>
                  </a:lnTo>
                  <a:lnTo>
                    <a:pt x="606264" y="97896"/>
                  </a:lnTo>
                  <a:lnTo>
                    <a:pt x="633370" y="136305"/>
                  </a:lnTo>
                  <a:lnTo>
                    <a:pt x="653691" y="179177"/>
                  </a:lnTo>
                  <a:lnTo>
                    <a:pt x="666453" y="225735"/>
                  </a:lnTo>
                  <a:lnTo>
                    <a:pt x="670880" y="275200"/>
                  </a:lnTo>
                  <a:lnTo>
                    <a:pt x="666417" y="324861"/>
                  </a:lnTo>
                  <a:lnTo>
                    <a:pt x="653555" y="371578"/>
                  </a:lnTo>
                  <a:lnTo>
                    <a:pt x="633078" y="414566"/>
                  </a:lnTo>
                  <a:lnTo>
                    <a:pt x="605775" y="453045"/>
                  </a:lnTo>
                  <a:lnTo>
                    <a:pt x="572431" y="486230"/>
                  </a:lnTo>
                  <a:lnTo>
                    <a:pt x="602423" y="497810"/>
                  </a:lnTo>
                  <a:lnTo>
                    <a:pt x="656951" y="525987"/>
                  </a:lnTo>
                  <a:lnTo>
                    <a:pt x="718381" y="574073"/>
                  </a:lnTo>
                  <a:lnTo>
                    <a:pt x="748601" y="609466"/>
                  </a:lnTo>
                  <a:lnTo>
                    <a:pt x="771363" y="648047"/>
                  </a:lnTo>
                  <a:lnTo>
                    <a:pt x="786096" y="689294"/>
                  </a:lnTo>
                  <a:lnTo>
                    <a:pt x="792230" y="732689"/>
                  </a:lnTo>
                  <a:lnTo>
                    <a:pt x="792287" y="751281"/>
                  </a:lnTo>
                  <a:lnTo>
                    <a:pt x="791083" y="768446"/>
                  </a:lnTo>
                  <a:lnTo>
                    <a:pt x="744986" y="807911"/>
                  </a:lnTo>
                  <a:lnTo>
                    <a:pt x="701971" y="816009"/>
                  </a:lnTo>
                  <a:lnTo>
                    <a:pt x="656287" y="823041"/>
                  </a:lnTo>
                  <a:lnTo>
                    <a:pt x="608170" y="828941"/>
                  </a:lnTo>
                  <a:lnTo>
                    <a:pt x="557859" y="833645"/>
                  </a:lnTo>
                  <a:lnTo>
                    <a:pt x="505591" y="837086"/>
                  </a:lnTo>
                  <a:lnTo>
                    <a:pt x="451604" y="839199"/>
                  </a:lnTo>
                  <a:lnTo>
                    <a:pt x="396136" y="83991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 idx="4294967295"/>
          </p:nvPr>
        </p:nvSpPr>
        <p:spPr>
          <a:xfrm>
            <a:off x="-1" y="-858314"/>
            <a:ext cx="4610637" cy="857463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218418" rIns="0" bIns="0" rtlCol="0">
            <a:spAutoFit/>
          </a:bodyPr>
          <a:lstStyle/>
          <a:p>
            <a:pPr marL="297150" marR="633666">
              <a:lnSpc>
                <a:spcPct val="116500"/>
              </a:lnSpc>
              <a:spcBef>
                <a:spcPts val="1720"/>
              </a:spcBef>
            </a:pPr>
            <a: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sz="2900" b="1" spc="83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Залог</a:t>
            </a:r>
            <a:r>
              <a:rPr sz="2900" b="1" spc="8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900" b="1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успеха </a:t>
            </a:r>
            <a:r>
              <a:rPr sz="2900" b="1" spc="7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sz="2900" b="1" spc="7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900" b="1" spc="14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проектной </a:t>
            </a:r>
            <a:r>
              <a:rPr sz="2900" b="1" spc="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900" b="1" spc="8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деятельности </a:t>
            </a:r>
            <a:r>
              <a:rPr sz="2900" b="1" spc="-1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sz="2900" b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900" b="1" spc="143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участием</a:t>
            </a:r>
            <a:r>
              <a:rPr sz="2900" b="1" spc="-10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900" b="1" spc="177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граждан</a:t>
            </a:r>
            <a:r>
              <a:rPr lang="ru-RU" sz="2900" b="1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b="1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900" spc="17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endParaRPr sz="2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76934" y="792052"/>
            <a:ext cx="5082539" cy="135849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6" marR="3386">
              <a:lnSpc>
                <a:spcPct val="116599"/>
              </a:lnSpc>
              <a:spcBef>
                <a:spcPts val="63"/>
              </a:spcBef>
            </a:pPr>
            <a:r>
              <a:rPr sz="2500" b="1" spc="120" dirty="0">
                <a:solidFill>
                  <a:srgbClr val="181818"/>
                </a:solidFill>
                <a:latin typeface="Arial"/>
                <a:cs typeface="Arial"/>
              </a:rPr>
              <a:t>Четко</a:t>
            </a:r>
            <a:r>
              <a:rPr sz="2500" b="1" spc="-63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53" dirty="0">
                <a:solidFill>
                  <a:srgbClr val="181818"/>
                </a:solidFill>
                <a:latin typeface="Arial"/>
                <a:cs typeface="Arial"/>
              </a:rPr>
              <a:t>выстроена</a:t>
            </a:r>
            <a:r>
              <a:rPr sz="2500" b="1" spc="-63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30" dirty="0">
                <a:solidFill>
                  <a:srgbClr val="181818"/>
                </a:solidFill>
                <a:latin typeface="Arial"/>
                <a:cs typeface="Arial"/>
              </a:rPr>
              <a:t>организация </a:t>
            </a:r>
            <a:r>
              <a:rPr sz="2500" b="1" spc="-67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20" dirty="0">
                <a:solidFill>
                  <a:srgbClr val="181818"/>
                </a:solidFill>
                <a:latin typeface="Arial"/>
                <a:cs typeface="Arial"/>
              </a:rPr>
              <a:t>проектным</a:t>
            </a:r>
            <a:r>
              <a:rPr sz="2500" b="1" spc="-50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07" dirty="0">
                <a:solidFill>
                  <a:srgbClr val="181818"/>
                </a:solidFill>
                <a:latin typeface="Arial"/>
                <a:cs typeface="Arial"/>
              </a:rPr>
              <a:t>управлением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39754" y="2892400"/>
            <a:ext cx="4553373" cy="77799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2500" b="1" spc="23" dirty="0">
                <a:solidFill>
                  <a:srgbClr val="181818"/>
                </a:solidFill>
                <a:latin typeface="Arial"/>
                <a:cs typeface="Arial"/>
              </a:rPr>
              <a:t>Выстроен</a:t>
            </a:r>
            <a:r>
              <a:rPr sz="2500" b="1" spc="-5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03" dirty="0">
                <a:solidFill>
                  <a:srgbClr val="181818"/>
                </a:solidFill>
                <a:latin typeface="Arial"/>
                <a:cs typeface="Arial"/>
              </a:rPr>
              <a:t>диалог</a:t>
            </a:r>
            <a:r>
              <a:rPr sz="2500" b="1" spc="-5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-107" dirty="0">
                <a:solidFill>
                  <a:srgbClr val="181818"/>
                </a:solidFill>
                <a:latin typeface="Arial"/>
                <a:cs typeface="Arial"/>
              </a:rPr>
              <a:t>с</a:t>
            </a:r>
            <a:r>
              <a:rPr sz="2500" b="1" spc="-5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07" dirty="0">
                <a:solidFill>
                  <a:srgbClr val="181818"/>
                </a:solidFill>
                <a:latin typeface="Arial"/>
                <a:cs typeface="Arial"/>
              </a:rPr>
              <a:t>людьми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69134" y="4692691"/>
            <a:ext cx="5922857" cy="1358491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6" marR="3386">
              <a:lnSpc>
                <a:spcPct val="116599"/>
              </a:lnSpc>
              <a:spcBef>
                <a:spcPts val="63"/>
              </a:spcBef>
            </a:pPr>
            <a:r>
              <a:rPr sz="2500" b="1" spc="120" dirty="0">
                <a:solidFill>
                  <a:srgbClr val="181818"/>
                </a:solidFill>
                <a:latin typeface="Arial"/>
                <a:cs typeface="Arial"/>
              </a:rPr>
              <a:t>Четко</a:t>
            </a:r>
            <a:r>
              <a:rPr sz="2500" b="1" spc="-5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83" dirty="0">
                <a:solidFill>
                  <a:srgbClr val="181818"/>
                </a:solidFill>
                <a:latin typeface="Arial"/>
                <a:cs typeface="Arial"/>
              </a:rPr>
              <a:t>делегированы</a:t>
            </a:r>
            <a:r>
              <a:rPr sz="2500" b="1" spc="-53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103" dirty="0">
                <a:solidFill>
                  <a:srgbClr val="181818"/>
                </a:solidFill>
                <a:latin typeface="Arial"/>
                <a:cs typeface="Arial"/>
              </a:rPr>
              <a:t>полномочия</a:t>
            </a:r>
            <a:r>
              <a:rPr sz="2500" b="1" spc="-53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60" dirty="0">
                <a:solidFill>
                  <a:srgbClr val="181818"/>
                </a:solidFill>
                <a:latin typeface="Arial"/>
                <a:cs typeface="Arial"/>
              </a:rPr>
              <a:t>в </a:t>
            </a:r>
            <a:r>
              <a:rPr sz="2500" b="1" spc="-677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80" dirty="0">
                <a:solidFill>
                  <a:srgbClr val="181818"/>
                </a:solidFill>
                <a:latin typeface="Arial"/>
                <a:cs typeface="Arial"/>
              </a:rPr>
              <a:t>соответствии </a:t>
            </a:r>
            <a:r>
              <a:rPr sz="2500" b="1" spc="-107" dirty="0">
                <a:solidFill>
                  <a:srgbClr val="181818"/>
                </a:solidFill>
                <a:latin typeface="Arial"/>
                <a:cs typeface="Arial"/>
              </a:rPr>
              <a:t>с </a:t>
            </a:r>
            <a:r>
              <a:rPr sz="2500" b="1" spc="160" dirty="0">
                <a:solidFill>
                  <a:srgbClr val="181818"/>
                </a:solidFill>
                <a:latin typeface="Arial"/>
                <a:cs typeface="Arial"/>
              </a:rPr>
              <a:t>компетенциями </a:t>
            </a:r>
            <a:r>
              <a:rPr sz="2500" b="1" spc="163" dirty="0">
                <a:solidFill>
                  <a:srgbClr val="181818"/>
                </a:solidFill>
                <a:latin typeface="Arial"/>
                <a:cs typeface="Arial"/>
              </a:rPr>
              <a:t> </a:t>
            </a:r>
            <a:r>
              <a:rPr sz="2500" b="1" spc="87" dirty="0">
                <a:solidFill>
                  <a:srgbClr val="181818"/>
                </a:solidFill>
                <a:latin typeface="Arial"/>
                <a:cs typeface="Arial"/>
              </a:rPr>
              <a:t>сотрудников</a:t>
            </a:r>
            <a:endParaRPr sz="2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0813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27" name="Picture 3" descr="C:\Users\KulakovaMV\Downloads\фото стало 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773" y="1197428"/>
            <a:ext cx="4654304" cy="5638800"/>
          </a:xfrm>
          <a:prstGeom prst="rect">
            <a:avLst/>
          </a:prstGeom>
          <a:noFill/>
        </p:spPr>
      </p:pic>
      <p:pic>
        <p:nvPicPr>
          <p:cNvPr id="1028" name="Picture 4" descr="C:\Users\KulakovaMV\Downloads\фото стало 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841" y="1342571"/>
            <a:ext cx="3981301" cy="53485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9094"/>
            <a:ext cx="10515600" cy="96591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«Театральный двор» города Ижевска</a:t>
            </a:r>
          </a:p>
        </p:txBody>
      </p:sp>
    </p:spTree>
    <p:extLst>
      <p:ext uri="{BB962C8B-B14F-4D97-AF65-F5344CB8AC3E}">
        <p14:creationId xmlns:p14="http://schemas.microsoft.com/office/powerpoint/2010/main" xmlns="" val="41352727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1242"/>
            <a:ext cx="9491730" cy="78482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Проекты реализованные в 2020 году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8BD8-17EC-42F6-B2F3-6A8B01C0326E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8256BA-07B5-40A4-AA7A-8637369E9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33" y="1181124"/>
            <a:ext cx="3386667" cy="2540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2E37BC-D612-4EEC-AB40-56E4168412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0219" y="1164278"/>
            <a:ext cx="3891456" cy="25568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ABC8846-7F00-48EE-A15E-EB63543C64F9}"/>
              </a:ext>
            </a:extLst>
          </p:cNvPr>
          <p:cNvSpPr/>
          <p:nvPr/>
        </p:nvSpPr>
        <p:spPr>
          <a:xfrm>
            <a:off x="270932" y="3198167"/>
            <a:ext cx="26965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Кизнерский</a:t>
            </a:r>
            <a:r>
              <a: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A73245D-22C4-45D5-B6AD-45BF37A2B982}"/>
              </a:ext>
            </a:extLst>
          </p:cNvPr>
          <p:cNvSpPr/>
          <p:nvPr/>
        </p:nvSpPr>
        <p:spPr>
          <a:xfrm>
            <a:off x="4096380" y="3198166"/>
            <a:ext cx="21209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Город Сарапул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1028E83-D7F5-4485-9648-4A567C77F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398" y="3972053"/>
            <a:ext cx="4641721" cy="261096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C3D7FDB-C407-4633-8C5D-297B169E124D}"/>
              </a:ext>
            </a:extLst>
          </p:cNvPr>
          <p:cNvSpPr/>
          <p:nvPr/>
        </p:nvSpPr>
        <p:spPr>
          <a:xfrm>
            <a:off x="6367850" y="6026031"/>
            <a:ext cx="26487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Воткински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й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</a:t>
            </a:r>
            <a:endParaRPr lang="ru-RU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5ED34B-1E73-45ED-9E78-613D9F0C7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4294" y="1164278"/>
            <a:ext cx="3386667" cy="2540000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AF5A5D43-76F8-4120-ABC2-55CF2282F9B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4233" y="4047173"/>
            <a:ext cx="4469919" cy="25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C3D5BBC-B56D-4F61-ADE8-D83EA9CE7E43}"/>
              </a:ext>
            </a:extLst>
          </p:cNvPr>
          <p:cNvSpPr/>
          <p:nvPr/>
        </p:nvSpPr>
        <p:spPr>
          <a:xfrm>
            <a:off x="1354233" y="6031210"/>
            <a:ext cx="28871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Можгинский</a:t>
            </a:r>
            <a:r>
              <a: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FC484ED-9772-4754-A229-04683D26D6E0}"/>
              </a:ext>
            </a:extLst>
          </p:cNvPr>
          <p:cNvSpPr/>
          <p:nvPr/>
        </p:nvSpPr>
        <p:spPr>
          <a:xfrm>
            <a:off x="8274294" y="3214593"/>
            <a:ext cx="33730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Малопургинский</a:t>
            </a:r>
            <a:r>
              <a: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xmlns="" val="23483144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B0710E3-8E0A-4BAF-A245-DEAF1FDED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99232"/>
            <a:ext cx="12192000" cy="81597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Вопросы-ответы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3968907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04F445-D195-4C53-ADF8-A46EF954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128"/>
            <a:ext cx="10071279" cy="109511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ru-RU" sz="2960" b="1" dirty="0">
                <a:latin typeface="Arial" pitchFamily="34" charset="0"/>
                <a:cs typeface="Arial" pitchFamily="34" charset="0"/>
              </a:rPr>
              <a:t>Контакты</a:t>
            </a:r>
          </a:p>
        </p:txBody>
      </p:sp>
      <p:pic>
        <p:nvPicPr>
          <p:cNvPr id="5" name="Picture 2" descr="http://qrcoder.ru/code/?http%3A%2F%2Fib.mfur.ru%2F&amp;4&amp;0">
            <a:extLst>
              <a:ext uri="{FF2B5EF4-FFF2-40B4-BE49-F238E27FC236}">
                <a16:creationId xmlns:a16="http://schemas.microsoft.com/office/drawing/2014/main" xmlns="" id="{498C070A-5D92-4113-A5C9-51AAF697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0492" y="1510381"/>
            <a:ext cx="1775451" cy="17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7E112E-16AB-42F2-8138-8E967591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249" y="3007091"/>
            <a:ext cx="1851694" cy="18516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F2C08E-9927-4A2B-875C-D95A9016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60" y="1735579"/>
            <a:ext cx="10915261" cy="4394718"/>
          </a:xfrm>
        </p:spPr>
        <p:txBody>
          <a:bodyPr>
            <a:norm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Портал об Инициативном бюджетировании: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http://ib.mfur.ru/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Группа в контакте: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https://vk.com/ibmfur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Телефон АУДО УР «Центр финансового просвещения»: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8 (341) 243-86-86 (доб.2)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92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3762"/>
            <a:ext cx="9659155" cy="84548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Обращение в Минфин 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По вопросам: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Финансовых документов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Заключения соглашений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Порядка предоставления ИМБТ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Финансовой отчётности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Проверки расходования бюджетных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xmlns="" val="3553917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9659155" cy="81973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Обращение в Проектный центр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По вопросам: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Графика конкурса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Консультации по действующему Постановлению Правительства УР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Приёма заявок в ИСУ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Фото-, видео- отчётности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274842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ЛОНИ #2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F01A22"/>
      </a:accent1>
      <a:accent2>
        <a:srgbClr val="84D2D2"/>
      </a:accent2>
      <a:accent3>
        <a:srgbClr val="FF665E"/>
      </a:accent3>
      <a:accent4>
        <a:srgbClr val="C4DEAE"/>
      </a:accent4>
      <a:accent5>
        <a:srgbClr val="323F4F"/>
      </a:accent5>
      <a:accent6>
        <a:srgbClr val="D0CEC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2535</Words>
  <Application>Microsoft Office PowerPoint</Application>
  <PresentationFormat>Произвольный</PresentationFormat>
  <Paragraphs>573</Paragraphs>
  <Slides>78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1" baseType="lpstr">
      <vt:lpstr>1_Тема Office</vt:lpstr>
      <vt:lpstr>Тема Office</vt:lpstr>
      <vt:lpstr>Acrobat Document</vt:lpstr>
      <vt:lpstr>Слайд 1</vt:lpstr>
      <vt:lpstr>Что такое инициативное бюджетирование?</vt:lpstr>
      <vt:lpstr>Слайд 3</vt:lpstr>
      <vt:lpstr>Слайд 4</vt:lpstr>
      <vt:lpstr>Число  реализованных  проектов, шт.</vt:lpstr>
      <vt:lpstr>Привлечение дополнительных средств в местные  бюджеты Удмуртии, млн. руб.</vt:lpstr>
      <vt:lpstr>Порядок работы при предоставлении документов</vt:lpstr>
      <vt:lpstr>Обращение в Минфин УР</vt:lpstr>
      <vt:lpstr>Обращение в Проектный центр</vt:lpstr>
      <vt:lpstr>О Проектном центре АУДО УР  «Центр финансового просвещения»</vt:lpstr>
      <vt:lpstr>Контакты</vt:lpstr>
      <vt:lpstr>Слайд 12</vt:lpstr>
      <vt:lpstr>Изменения, внесенные в порядок проведения ежегодного  конкурсного отбора</vt:lpstr>
      <vt:lpstr>Блок 1. Работа с населением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Вопросы-ответы</vt:lpstr>
      <vt:lpstr>Слайд 34</vt:lpstr>
      <vt:lpstr>Как подготовиться к сходу/собранию/конференции? </vt:lpstr>
      <vt:lpstr>Проинформировать население о месте и дате схода/собрания/конференции</vt:lpstr>
      <vt:lpstr>Слайд 37</vt:lpstr>
      <vt:lpstr>О чем говорить?</vt:lpstr>
      <vt:lpstr>О чем говорить?</vt:lpstr>
      <vt:lpstr>О чем говорить?</vt:lpstr>
      <vt:lpstr>О чем говорить?</vt:lpstr>
      <vt:lpstr>О чем говорить?</vt:lpstr>
      <vt:lpstr>О чем говорить?</vt:lpstr>
      <vt:lpstr>О чем говорить?</vt:lpstr>
      <vt:lpstr>Слайд 45</vt:lpstr>
      <vt:lpstr>Слайд 46</vt:lpstr>
      <vt:lpstr>Слайд 47</vt:lpstr>
      <vt:lpstr>Слайд 48</vt:lpstr>
      <vt:lpstr>Слайд 49</vt:lpstr>
      <vt:lpstr>Вопросы-ответы</vt:lpstr>
      <vt:lpstr>Блок 2.  Подготовка заявки  </vt:lpstr>
      <vt:lpstr>Фото текущего состояния</vt:lpstr>
      <vt:lpstr>Основные требования</vt:lpstr>
      <vt:lpstr>Специализированный информационный портал об инициативном бюджетировании в Удмуртской Республике</vt:lpstr>
      <vt:lpstr>Документы подтверждающие право собственности  МО</vt:lpstr>
      <vt:lpstr>Денежный вклад</vt:lpstr>
      <vt:lpstr>Определение доли вкладов от стоимости проекта</vt:lpstr>
      <vt:lpstr>Определение доли вкладов от стоимости проекта</vt:lpstr>
      <vt:lpstr>Требования к обоснованию цены</vt:lpstr>
      <vt:lpstr>Слайд 60</vt:lpstr>
      <vt:lpstr>Слайд 61</vt:lpstr>
      <vt:lpstr>Имущественный/трудовой вклад</vt:lpstr>
      <vt:lpstr>Имущественный/трудовой вклад. Чем подтвердить?</vt:lpstr>
      <vt:lpstr>Имущественный/трудовой вклад. Чем подтвердить?</vt:lpstr>
      <vt:lpstr>Имущественный/трудовой вклад. Чем подтвердить?</vt:lpstr>
      <vt:lpstr>Гарантийные письма  на имя Главы МО</vt:lpstr>
      <vt:lpstr>Гарантийные письма  на имя Главы МО</vt:lpstr>
      <vt:lpstr>Вопросы-ответы</vt:lpstr>
      <vt:lpstr>Критерии, на которые стоит обратить внимание при проектировании заявки</vt:lpstr>
      <vt:lpstr>Критерии конкурсного отбора для ГО</vt:lpstr>
      <vt:lpstr>Критерии конкурсного отбора для МО</vt:lpstr>
      <vt:lpstr>Наиболее часто встречающиеся ошибки и недочеты при составлении конкурсной документации</vt:lpstr>
      <vt:lpstr>Участникам «Нашей инициативы» в 2022 году </vt:lpstr>
      <vt:lpstr>     Залог успеха в  проектной  деятельности с  участием граждан       </vt:lpstr>
      <vt:lpstr>Проект «Театральный двор» города Ижевска</vt:lpstr>
      <vt:lpstr>Проекты реализованные в 2020 году</vt:lpstr>
      <vt:lpstr>Вопросы-ответы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Управленческая школа инициативного бюджетирования  Модуль 3      Об итогах первого года реализации проекта  «Наша инициатива»</dc:title>
  <dc:creator>Нита Дюркгейм</dc:creator>
  <cp:lastModifiedBy>Simanova</cp:lastModifiedBy>
  <cp:revision>233</cp:revision>
  <dcterms:created xsi:type="dcterms:W3CDTF">2019-07-24T06:55:33Z</dcterms:created>
  <dcterms:modified xsi:type="dcterms:W3CDTF">2022-03-10T10:47:58Z</dcterms:modified>
</cp:coreProperties>
</file>