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73" r:id="rId3"/>
    <p:sldId id="262" r:id="rId4"/>
    <p:sldId id="260" r:id="rId5"/>
    <p:sldId id="263" r:id="rId6"/>
    <p:sldId id="267" r:id="rId7"/>
    <p:sldId id="272" r:id="rId8"/>
    <p:sldId id="270" r:id="rId9"/>
    <p:sldId id="269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4" autoAdjust="0"/>
    <p:restoredTop sz="94667" autoAdjust="0"/>
  </p:normalViewPr>
  <p:slideViewPr>
    <p:cSldViewPr>
      <p:cViewPr>
        <p:scale>
          <a:sx n="100" d="100"/>
          <a:sy n="100" d="100"/>
        </p:scale>
        <p:origin x="-226" y="3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708468-CD0A-4466-8FF3-0CC0F445E2E3}" type="doc">
      <dgm:prSet loTypeId="urn:microsoft.com/office/officeart/2008/layout/VerticalCurvedList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81268DBD-7192-4893-BD24-6B0660A8BA23}">
      <dgm:prSet phldrT="[Текст]" custT="1"/>
      <dgm:spPr/>
      <dgm:t>
        <a:bodyPr/>
        <a:lstStyle/>
        <a:p>
          <a:r>
            <a:rPr lang="ru-RU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    порядок включения дворовой территории    </a:t>
          </a:r>
        </a:p>
        <a:p>
          <a:r>
            <a:rPr lang="ru-RU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     многоквартирного дома в подпрограмму;</a:t>
          </a:r>
          <a:endParaRPr lang="ru-RU" sz="1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2CF61BF-8F35-4138-8712-3A7DF0377A71}" type="parTrans" cxnId="{CF31C71C-1B09-4BAF-B95D-E01CCABE2B4E}">
      <dgm:prSet/>
      <dgm:spPr/>
      <dgm:t>
        <a:bodyPr/>
        <a:lstStyle/>
        <a:p>
          <a:endParaRPr lang="ru-RU"/>
        </a:p>
      </dgm:t>
    </dgm:pt>
    <dgm:pt modelId="{A19D05D3-891E-4606-AAE1-20FC0A88434F}" type="sibTrans" cxnId="{CF31C71C-1B09-4BAF-B95D-E01CCABE2B4E}">
      <dgm:prSet/>
      <dgm:spPr/>
      <dgm:t>
        <a:bodyPr/>
        <a:lstStyle/>
        <a:p>
          <a:endParaRPr lang="ru-RU"/>
        </a:p>
      </dgm:t>
    </dgm:pt>
    <dgm:pt modelId="{7594391A-EF47-4739-A917-D73A54576012}">
      <dgm:prSet phldrT="[Текст]" custT="1"/>
      <dgm:spPr/>
      <dgm:t>
        <a:bodyPr/>
        <a:lstStyle/>
        <a:p>
          <a:r>
            <a:rPr lang="ru-RU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порядок проведения общественного обсуждения </a:t>
          </a:r>
        </a:p>
        <a:p>
          <a:r>
            <a:rPr lang="ru-RU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проекта подпрограммы;</a:t>
          </a:r>
          <a:endParaRPr lang="ru-RU" sz="1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25599CD-4F81-4A82-BD14-082F2A5DB79E}" type="parTrans" cxnId="{D6B177F7-AEAD-41C2-B9B5-F514977EA288}">
      <dgm:prSet/>
      <dgm:spPr/>
      <dgm:t>
        <a:bodyPr/>
        <a:lstStyle/>
        <a:p>
          <a:endParaRPr lang="ru-RU"/>
        </a:p>
      </dgm:t>
    </dgm:pt>
    <dgm:pt modelId="{4345D633-CDAB-4C55-A690-1448BAA8D01F}" type="sibTrans" cxnId="{D6B177F7-AEAD-41C2-B9B5-F514977EA288}">
      <dgm:prSet/>
      <dgm:spPr/>
      <dgm:t>
        <a:bodyPr/>
        <a:lstStyle/>
        <a:p>
          <a:endParaRPr lang="ru-RU"/>
        </a:p>
      </dgm:t>
    </dgm:pt>
    <dgm:pt modelId="{662580F6-418B-4BEB-BC09-F88DDD12A2F3}">
      <dgm:prSet phldrT="[Текст]" custT="1"/>
      <dgm:spPr/>
      <dgm:t>
        <a:bodyPr/>
        <a:lstStyle/>
        <a:p>
          <a:r>
            <a:rPr lang="ru-RU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создана общественная комиссия из представителей органов местного самоуправления, политических партий, общественных движений и советов;</a:t>
          </a:r>
          <a:endParaRPr lang="ru-RU" sz="1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58E1B18-3A28-4DBB-8046-E0783B04F4C2}" type="parTrans" cxnId="{EFD8EC6B-1903-4451-B39A-00F9CB61600B}">
      <dgm:prSet/>
      <dgm:spPr/>
      <dgm:t>
        <a:bodyPr/>
        <a:lstStyle/>
        <a:p>
          <a:endParaRPr lang="ru-RU"/>
        </a:p>
      </dgm:t>
    </dgm:pt>
    <dgm:pt modelId="{A0EF46CC-B3C7-4CD7-AD01-38B076C01B81}" type="sibTrans" cxnId="{EFD8EC6B-1903-4451-B39A-00F9CB61600B}">
      <dgm:prSet/>
      <dgm:spPr/>
      <dgm:t>
        <a:bodyPr/>
        <a:lstStyle/>
        <a:p>
          <a:endParaRPr lang="ru-RU"/>
        </a:p>
      </dgm:t>
    </dgm:pt>
    <dgm:pt modelId="{D33C035B-53CB-4BA3-AD67-AC648A50DF59}">
      <dgm:prSet phldrT="[Текст]" custT="1"/>
      <dgm:spPr/>
      <dgm:t>
        <a:bodyPr/>
        <a:lstStyle/>
        <a:p>
          <a:r>
            <a:rPr lang="ru-RU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   порядок  включения муниципальной общественной      </a:t>
          </a:r>
        </a:p>
        <a:p>
          <a:r>
            <a:rPr lang="ru-RU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   территории в подпрограмму</a:t>
          </a:r>
          <a:endParaRPr lang="ru-RU" sz="1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200C957-F811-4261-AA6C-0D9F0B41CAE8}" type="parTrans" cxnId="{6DDB9175-96A1-4B4A-8722-85B5A587153F}">
      <dgm:prSet/>
      <dgm:spPr/>
      <dgm:t>
        <a:bodyPr/>
        <a:lstStyle/>
        <a:p>
          <a:endParaRPr lang="ru-RU"/>
        </a:p>
      </dgm:t>
    </dgm:pt>
    <dgm:pt modelId="{BB9208C2-C021-4458-B9BF-5D8EE0B5DB25}" type="sibTrans" cxnId="{6DDB9175-96A1-4B4A-8722-85B5A587153F}">
      <dgm:prSet/>
      <dgm:spPr/>
      <dgm:t>
        <a:bodyPr/>
        <a:lstStyle/>
        <a:p>
          <a:endParaRPr lang="ru-RU"/>
        </a:p>
      </dgm:t>
    </dgm:pt>
    <dgm:pt modelId="{B84359BE-50FA-46E2-B4CD-AED23C2C4064}" type="pres">
      <dgm:prSet presAssocID="{AE708468-CD0A-4466-8FF3-0CC0F445E2E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716B51E-E584-4CDB-A7D9-738E92F380B7}" type="pres">
      <dgm:prSet presAssocID="{AE708468-CD0A-4466-8FF3-0CC0F445E2E3}" presName="Name1" presStyleCnt="0"/>
      <dgm:spPr/>
      <dgm:t>
        <a:bodyPr/>
        <a:lstStyle/>
        <a:p>
          <a:endParaRPr lang="ru-RU"/>
        </a:p>
      </dgm:t>
    </dgm:pt>
    <dgm:pt modelId="{CF39ADC1-BE1A-47C8-83C9-DF9D10750416}" type="pres">
      <dgm:prSet presAssocID="{AE708468-CD0A-4466-8FF3-0CC0F445E2E3}" presName="cycle" presStyleCnt="0"/>
      <dgm:spPr/>
      <dgm:t>
        <a:bodyPr/>
        <a:lstStyle/>
        <a:p>
          <a:endParaRPr lang="ru-RU"/>
        </a:p>
      </dgm:t>
    </dgm:pt>
    <dgm:pt modelId="{5C18E969-26C8-4AF8-8C3B-901229F1D2E2}" type="pres">
      <dgm:prSet presAssocID="{AE708468-CD0A-4466-8FF3-0CC0F445E2E3}" presName="srcNode" presStyleLbl="node1" presStyleIdx="0" presStyleCnt="4"/>
      <dgm:spPr/>
      <dgm:t>
        <a:bodyPr/>
        <a:lstStyle/>
        <a:p>
          <a:endParaRPr lang="ru-RU"/>
        </a:p>
      </dgm:t>
    </dgm:pt>
    <dgm:pt modelId="{6BB3DCCC-C4EB-4A70-9B15-F71B5BF21BED}" type="pres">
      <dgm:prSet presAssocID="{AE708468-CD0A-4466-8FF3-0CC0F445E2E3}" presName="conn" presStyleLbl="parChTrans1D2" presStyleIdx="0" presStyleCnt="1"/>
      <dgm:spPr/>
      <dgm:t>
        <a:bodyPr/>
        <a:lstStyle/>
        <a:p>
          <a:endParaRPr lang="ru-RU"/>
        </a:p>
      </dgm:t>
    </dgm:pt>
    <dgm:pt modelId="{F44AC4F2-8367-4DE0-91D6-1F9CC8602B61}" type="pres">
      <dgm:prSet presAssocID="{AE708468-CD0A-4466-8FF3-0CC0F445E2E3}" presName="extraNode" presStyleLbl="node1" presStyleIdx="0" presStyleCnt="4"/>
      <dgm:spPr/>
      <dgm:t>
        <a:bodyPr/>
        <a:lstStyle/>
        <a:p>
          <a:endParaRPr lang="ru-RU"/>
        </a:p>
      </dgm:t>
    </dgm:pt>
    <dgm:pt modelId="{7F22E28F-FAD1-43CE-84BB-3E7CBD1DCD23}" type="pres">
      <dgm:prSet presAssocID="{AE708468-CD0A-4466-8FF3-0CC0F445E2E3}" presName="dstNode" presStyleLbl="node1" presStyleIdx="0" presStyleCnt="4"/>
      <dgm:spPr/>
      <dgm:t>
        <a:bodyPr/>
        <a:lstStyle/>
        <a:p>
          <a:endParaRPr lang="ru-RU"/>
        </a:p>
      </dgm:t>
    </dgm:pt>
    <dgm:pt modelId="{51DCEB49-8730-4E7D-99FE-5BC4061A2BE2}" type="pres">
      <dgm:prSet presAssocID="{81268DBD-7192-4893-BD24-6B0660A8BA23}" presName="text_1" presStyleLbl="node1" presStyleIdx="0" presStyleCnt="4" custScaleX="103332" custScaleY="120362" custLinFactNeighborX="-221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B6EAC-72C5-46E1-BB75-A23FA682134C}" type="pres">
      <dgm:prSet presAssocID="{81268DBD-7192-4893-BD24-6B0660A8BA23}" presName="accent_1" presStyleCnt="0"/>
      <dgm:spPr/>
      <dgm:t>
        <a:bodyPr/>
        <a:lstStyle/>
        <a:p>
          <a:endParaRPr lang="ru-RU"/>
        </a:p>
      </dgm:t>
    </dgm:pt>
    <dgm:pt modelId="{DB79625D-6B5C-40BA-9745-BA7E269CE387}" type="pres">
      <dgm:prSet presAssocID="{81268DBD-7192-4893-BD24-6B0660A8BA23}" presName="accentRepeatNode" presStyleLbl="solidFgAcc1" presStyleIdx="0" presStyleCnt="4" custScaleX="105918" custScaleY="105918" custLinFactNeighborX="-9289"/>
      <dgm:spPr/>
      <dgm:t>
        <a:bodyPr/>
        <a:lstStyle/>
        <a:p>
          <a:endParaRPr lang="ru-RU"/>
        </a:p>
      </dgm:t>
    </dgm:pt>
    <dgm:pt modelId="{79A26A84-41BA-4E00-8DCF-C7D0C853170A}" type="pres">
      <dgm:prSet presAssocID="{7594391A-EF47-4739-A917-D73A54576012}" presName="text_2" presStyleLbl="node1" presStyleIdx="1" presStyleCnt="4" custScaleX="99504" custScaleY="120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E7CCB-9AEA-4FE5-A8FF-52DD74343BAC}" type="pres">
      <dgm:prSet presAssocID="{7594391A-EF47-4739-A917-D73A54576012}" presName="accent_2" presStyleCnt="0"/>
      <dgm:spPr/>
      <dgm:t>
        <a:bodyPr/>
        <a:lstStyle/>
        <a:p>
          <a:endParaRPr lang="ru-RU"/>
        </a:p>
      </dgm:t>
    </dgm:pt>
    <dgm:pt modelId="{C4C3A0E5-865F-42F6-A02D-C08D055BECA2}" type="pres">
      <dgm:prSet presAssocID="{7594391A-EF47-4739-A917-D73A54576012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80595CA8-350C-475F-8DA1-16EB178EBC99}" type="pres">
      <dgm:prSet presAssocID="{662580F6-418B-4BEB-BC09-F88DDD12A2F3}" presName="text_3" presStyleLbl="node1" presStyleIdx="2" presStyleCnt="4" custScaleX="99504" custScaleY="120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4787A-F228-4175-AE5C-B2C55F845B34}" type="pres">
      <dgm:prSet presAssocID="{662580F6-418B-4BEB-BC09-F88DDD12A2F3}" presName="accent_3" presStyleCnt="0"/>
      <dgm:spPr/>
      <dgm:t>
        <a:bodyPr/>
        <a:lstStyle/>
        <a:p>
          <a:endParaRPr lang="ru-RU"/>
        </a:p>
      </dgm:t>
    </dgm:pt>
    <dgm:pt modelId="{8AB6F4BE-7356-48B4-A318-5C185986F076}" type="pres">
      <dgm:prSet presAssocID="{662580F6-418B-4BEB-BC09-F88DDD12A2F3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219CD82C-D635-4CAD-ACE8-841A18B06DC1}" type="pres">
      <dgm:prSet presAssocID="{D33C035B-53CB-4BA3-AD67-AC648A50DF59}" presName="text_4" presStyleLbl="node1" presStyleIdx="3" presStyleCnt="4" custScaleY="120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8DA583-6540-4089-9545-46A454211DC6}" type="pres">
      <dgm:prSet presAssocID="{D33C035B-53CB-4BA3-AD67-AC648A50DF59}" presName="accent_4" presStyleCnt="0"/>
      <dgm:spPr/>
      <dgm:t>
        <a:bodyPr/>
        <a:lstStyle/>
        <a:p>
          <a:endParaRPr lang="ru-RU"/>
        </a:p>
      </dgm:t>
    </dgm:pt>
    <dgm:pt modelId="{1E3DD3B3-BEBE-4941-8FEE-808908259668}" type="pres">
      <dgm:prSet presAssocID="{D33C035B-53CB-4BA3-AD67-AC648A50DF59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118BBF31-3EEF-4782-B309-965793596C5A}" type="presOf" srcId="{AE708468-CD0A-4466-8FF3-0CC0F445E2E3}" destId="{B84359BE-50FA-46E2-B4CD-AED23C2C4064}" srcOrd="0" destOrd="0" presId="urn:microsoft.com/office/officeart/2008/layout/VerticalCurvedList"/>
    <dgm:cxn modelId="{9A534257-D976-433D-BD87-9963C1164E56}" type="presOf" srcId="{662580F6-418B-4BEB-BC09-F88DDD12A2F3}" destId="{80595CA8-350C-475F-8DA1-16EB178EBC99}" srcOrd="0" destOrd="0" presId="urn:microsoft.com/office/officeart/2008/layout/VerticalCurvedList"/>
    <dgm:cxn modelId="{6DDB9175-96A1-4B4A-8722-85B5A587153F}" srcId="{AE708468-CD0A-4466-8FF3-0CC0F445E2E3}" destId="{D33C035B-53CB-4BA3-AD67-AC648A50DF59}" srcOrd="3" destOrd="0" parTransId="{6200C957-F811-4261-AA6C-0D9F0B41CAE8}" sibTransId="{BB9208C2-C021-4458-B9BF-5D8EE0B5DB25}"/>
    <dgm:cxn modelId="{E4D400F9-50E3-4E16-AC2A-9E0565D40326}" type="presOf" srcId="{7594391A-EF47-4739-A917-D73A54576012}" destId="{79A26A84-41BA-4E00-8DCF-C7D0C853170A}" srcOrd="0" destOrd="0" presId="urn:microsoft.com/office/officeart/2008/layout/VerticalCurvedList"/>
    <dgm:cxn modelId="{EFD8EC6B-1903-4451-B39A-00F9CB61600B}" srcId="{AE708468-CD0A-4466-8FF3-0CC0F445E2E3}" destId="{662580F6-418B-4BEB-BC09-F88DDD12A2F3}" srcOrd="2" destOrd="0" parTransId="{D58E1B18-3A28-4DBB-8046-E0783B04F4C2}" sibTransId="{A0EF46CC-B3C7-4CD7-AD01-38B076C01B81}"/>
    <dgm:cxn modelId="{4CA3EAAC-50DE-4725-A473-986355B23DAD}" type="presOf" srcId="{81268DBD-7192-4893-BD24-6B0660A8BA23}" destId="{51DCEB49-8730-4E7D-99FE-5BC4061A2BE2}" srcOrd="0" destOrd="0" presId="urn:microsoft.com/office/officeart/2008/layout/VerticalCurvedList"/>
    <dgm:cxn modelId="{CF31C71C-1B09-4BAF-B95D-E01CCABE2B4E}" srcId="{AE708468-CD0A-4466-8FF3-0CC0F445E2E3}" destId="{81268DBD-7192-4893-BD24-6B0660A8BA23}" srcOrd="0" destOrd="0" parTransId="{F2CF61BF-8F35-4138-8712-3A7DF0377A71}" sibTransId="{A19D05D3-891E-4606-AAE1-20FC0A88434F}"/>
    <dgm:cxn modelId="{B30A8C3A-FFEF-442A-B75A-02AC1635824B}" type="presOf" srcId="{D33C035B-53CB-4BA3-AD67-AC648A50DF59}" destId="{219CD82C-D635-4CAD-ACE8-841A18B06DC1}" srcOrd="0" destOrd="0" presId="urn:microsoft.com/office/officeart/2008/layout/VerticalCurvedList"/>
    <dgm:cxn modelId="{5E649A00-753B-4A89-B9D9-378670D942C4}" type="presOf" srcId="{A19D05D3-891E-4606-AAE1-20FC0A88434F}" destId="{6BB3DCCC-C4EB-4A70-9B15-F71B5BF21BED}" srcOrd="0" destOrd="0" presId="urn:microsoft.com/office/officeart/2008/layout/VerticalCurvedList"/>
    <dgm:cxn modelId="{D6B177F7-AEAD-41C2-B9B5-F514977EA288}" srcId="{AE708468-CD0A-4466-8FF3-0CC0F445E2E3}" destId="{7594391A-EF47-4739-A917-D73A54576012}" srcOrd="1" destOrd="0" parTransId="{A25599CD-4F81-4A82-BD14-082F2A5DB79E}" sibTransId="{4345D633-CDAB-4C55-A690-1448BAA8D01F}"/>
    <dgm:cxn modelId="{DCF925D9-ABA2-4CFA-861A-0D2B6295102B}" type="presParOf" srcId="{B84359BE-50FA-46E2-B4CD-AED23C2C4064}" destId="{E716B51E-E584-4CDB-A7D9-738E92F380B7}" srcOrd="0" destOrd="0" presId="urn:microsoft.com/office/officeart/2008/layout/VerticalCurvedList"/>
    <dgm:cxn modelId="{47F1C28C-D432-42D1-A603-086508DD2CF2}" type="presParOf" srcId="{E716B51E-E584-4CDB-A7D9-738E92F380B7}" destId="{CF39ADC1-BE1A-47C8-83C9-DF9D10750416}" srcOrd="0" destOrd="0" presId="urn:microsoft.com/office/officeart/2008/layout/VerticalCurvedList"/>
    <dgm:cxn modelId="{A6F48D74-B29A-48BC-8ABD-4EA38E831783}" type="presParOf" srcId="{CF39ADC1-BE1A-47C8-83C9-DF9D10750416}" destId="{5C18E969-26C8-4AF8-8C3B-901229F1D2E2}" srcOrd="0" destOrd="0" presId="urn:microsoft.com/office/officeart/2008/layout/VerticalCurvedList"/>
    <dgm:cxn modelId="{924A80DF-6914-40AC-9DD0-DCC380A1D5A9}" type="presParOf" srcId="{CF39ADC1-BE1A-47C8-83C9-DF9D10750416}" destId="{6BB3DCCC-C4EB-4A70-9B15-F71B5BF21BED}" srcOrd="1" destOrd="0" presId="urn:microsoft.com/office/officeart/2008/layout/VerticalCurvedList"/>
    <dgm:cxn modelId="{80F4074D-B337-4458-9D9E-0033CF32A048}" type="presParOf" srcId="{CF39ADC1-BE1A-47C8-83C9-DF9D10750416}" destId="{F44AC4F2-8367-4DE0-91D6-1F9CC8602B61}" srcOrd="2" destOrd="0" presId="urn:microsoft.com/office/officeart/2008/layout/VerticalCurvedList"/>
    <dgm:cxn modelId="{721EA86A-D824-4620-BF01-8A6A2F9B3C19}" type="presParOf" srcId="{CF39ADC1-BE1A-47C8-83C9-DF9D10750416}" destId="{7F22E28F-FAD1-43CE-84BB-3E7CBD1DCD23}" srcOrd="3" destOrd="0" presId="urn:microsoft.com/office/officeart/2008/layout/VerticalCurvedList"/>
    <dgm:cxn modelId="{CD510AD1-17F9-41E2-9C49-3AC17024C42B}" type="presParOf" srcId="{E716B51E-E584-4CDB-A7D9-738E92F380B7}" destId="{51DCEB49-8730-4E7D-99FE-5BC4061A2BE2}" srcOrd="1" destOrd="0" presId="urn:microsoft.com/office/officeart/2008/layout/VerticalCurvedList"/>
    <dgm:cxn modelId="{7265EC88-2F63-4E45-A6A9-E8451AD09DB1}" type="presParOf" srcId="{E716B51E-E584-4CDB-A7D9-738E92F380B7}" destId="{15FB6EAC-72C5-46E1-BB75-A23FA682134C}" srcOrd="2" destOrd="0" presId="urn:microsoft.com/office/officeart/2008/layout/VerticalCurvedList"/>
    <dgm:cxn modelId="{C7FBC6E2-8A77-4656-9F6F-0BA6F9DBF02D}" type="presParOf" srcId="{15FB6EAC-72C5-46E1-BB75-A23FA682134C}" destId="{DB79625D-6B5C-40BA-9745-BA7E269CE387}" srcOrd="0" destOrd="0" presId="urn:microsoft.com/office/officeart/2008/layout/VerticalCurvedList"/>
    <dgm:cxn modelId="{6AD5C8BC-E06E-4C95-B0CB-4D2294F2CE3F}" type="presParOf" srcId="{E716B51E-E584-4CDB-A7D9-738E92F380B7}" destId="{79A26A84-41BA-4E00-8DCF-C7D0C853170A}" srcOrd="3" destOrd="0" presId="urn:microsoft.com/office/officeart/2008/layout/VerticalCurvedList"/>
    <dgm:cxn modelId="{BABEC56D-36FC-44BE-A54E-3A566FB4D3E8}" type="presParOf" srcId="{E716B51E-E584-4CDB-A7D9-738E92F380B7}" destId="{5A3E7CCB-9AEA-4FE5-A8FF-52DD74343BAC}" srcOrd="4" destOrd="0" presId="urn:microsoft.com/office/officeart/2008/layout/VerticalCurvedList"/>
    <dgm:cxn modelId="{05B4B8FD-BE47-410B-9378-221CB26C3D0C}" type="presParOf" srcId="{5A3E7CCB-9AEA-4FE5-A8FF-52DD74343BAC}" destId="{C4C3A0E5-865F-42F6-A02D-C08D055BECA2}" srcOrd="0" destOrd="0" presId="urn:microsoft.com/office/officeart/2008/layout/VerticalCurvedList"/>
    <dgm:cxn modelId="{DF0BA3B2-9770-43A3-A12E-E34241D32EC8}" type="presParOf" srcId="{E716B51E-E584-4CDB-A7D9-738E92F380B7}" destId="{80595CA8-350C-475F-8DA1-16EB178EBC99}" srcOrd="5" destOrd="0" presId="urn:microsoft.com/office/officeart/2008/layout/VerticalCurvedList"/>
    <dgm:cxn modelId="{77603BB8-F0D4-4409-9C6F-0B6C219CB3CD}" type="presParOf" srcId="{E716B51E-E584-4CDB-A7D9-738E92F380B7}" destId="{5DF4787A-F228-4175-AE5C-B2C55F845B34}" srcOrd="6" destOrd="0" presId="urn:microsoft.com/office/officeart/2008/layout/VerticalCurvedList"/>
    <dgm:cxn modelId="{838CE762-C88E-4DD6-9B2D-B450590D67EE}" type="presParOf" srcId="{5DF4787A-F228-4175-AE5C-B2C55F845B34}" destId="{8AB6F4BE-7356-48B4-A318-5C185986F076}" srcOrd="0" destOrd="0" presId="urn:microsoft.com/office/officeart/2008/layout/VerticalCurvedList"/>
    <dgm:cxn modelId="{565590F6-7AF6-49D4-BBCD-47D1A51F6D91}" type="presParOf" srcId="{E716B51E-E584-4CDB-A7D9-738E92F380B7}" destId="{219CD82C-D635-4CAD-ACE8-841A18B06DC1}" srcOrd="7" destOrd="0" presId="urn:microsoft.com/office/officeart/2008/layout/VerticalCurvedList"/>
    <dgm:cxn modelId="{C2503E00-B628-47B1-8254-42187D260AD2}" type="presParOf" srcId="{E716B51E-E584-4CDB-A7D9-738E92F380B7}" destId="{FB8DA583-6540-4089-9545-46A454211DC6}" srcOrd="8" destOrd="0" presId="urn:microsoft.com/office/officeart/2008/layout/VerticalCurvedList"/>
    <dgm:cxn modelId="{A4555EE6-153F-4A74-A288-027298510D81}" type="presParOf" srcId="{FB8DA583-6540-4089-9545-46A454211DC6}" destId="{1E3DD3B3-BEBE-4941-8FEE-80890825966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3DCCC-C4EB-4A70-9B15-F71B5BF21BED}">
      <dsp:nvSpPr>
        <dsp:cNvPr id="0" name=""/>
        <dsp:cNvSpPr/>
      </dsp:nvSpPr>
      <dsp:spPr>
        <a:xfrm>
          <a:off x="-4442891" y="-674210"/>
          <a:ext cx="5236852" cy="5236852"/>
        </a:xfrm>
        <a:prstGeom prst="blockArc">
          <a:avLst>
            <a:gd name="adj1" fmla="val 18900000"/>
            <a:gd name="adj2" fmla="val 2700000"/>
            <a:gd name="adj3" fmla="val 412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DCEB49-8730-4E7D-99FE-5BC4061A2BE2}">
      <dsp:nvSpPr>
        <dsp:cNvPr id="0" name=""/>
        <dsp:cNvSpPr/>
      </dsp:nvSpPr>
      <dsp:spPr>
        <a:xfrm>
          <a:off x="155539" y="238040"/>
          <a:ext cx="6335990" cy="7200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481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    порядок включения дворовой территории  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     многоквартирного дома в подпрограмму;</a:t>
          </a:r>
          <a:endParaRPr lang="ru-RU" sz="14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55539" y="238040"/>
        <a:ext cx="6335990" cy="720001"/>
      </dsp:txXfrm>
    </dsp:sp>
    <dsp:sp modelId="{DB79625D-6B5C-40BA-9745-BA7E269CE387}">
      <dsp:nvSpPr>
        <dsp:cNvPr id="0" name=""/>
        <dsp:cNvSpPr/>
      </dsp:nvSpPr>
      <dsp:spPr>
        <a:xfrm>
          <a:off x="-2549" y="202042"/>
          <a:ext cx="791997" cy="7919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A26A84-41BA-4E00-8DCF-C7D0C853170A}">
      <dsp:nvSpPr>
        <dsp:cNvPr id="0" name=""/>
        <dsp:cNvSpPr/>
      </dsp:nvSpPr>
      <dsp:spPr>
        <a:xfrm>
          <a:off x="750764" y="1135490"/>
          <a:ext cx="5760011" cy="7200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481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порядок проведения общественного обсуждения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проекта подпрограммы;</a:t>
          </a:r>
          <a:endParaRPr lang="ru-RU" sz="14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750764" y="1135490"/>
        <a:ext cx="5760011" cy="720001"/>
      </dsp:txXfrm>
    </dsp:sp>
    <dsp:sp modelId="{C4C3A0E5-865F-42F6-A02D-C08D055BECA2}">
      <dsp:nvSpPr>
        <dsp:cNvPr id="0" name=""/>
        <dsp:cNvSpPr/>
      </dsp:nvSpPr>
      <dsp:spPr>
        <a:xfrm>
          <a:off x="362535" y="1121618"/>
          <a:ext cx="747745" cy="7477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595CA8-350C-475F-8DA1-16EB178EBC99}">
      <dsp:nvSpPr>
        <dsp:cNvPr id="0" name=""/>
        <dsp:cNvSpPr/>
      </dsp:nvSpPr>
      <dsp:spPr>
        <a:xfrm>
          <a:off x="750764" y="2032940"/>
          <a:ext cx="5760011" cy="7200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481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создана общественная комиссия из представителей органов местного самоуправления, политических партий, общественных движений и советов;</a:t>
          </a:r>
          <a:endParaRPr lang="ru-RU" sz="14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750764" y="2032940"/>
        <a:ext cx="5760011" cy="720001"/>
      </dsp:txXfrm>
    </dsp:sp>
    <dsp:sp modelId="{8AB6F4BE-7356-48B4-A318-5C185986F076}">
      <dsp:nvSpPr>
        <dsp:cNvPr id="0" name=""/>
        <dsp:cNvSpPr/>
      </dsp:nvSpPr>
      <dsp:spPr>
        <a:xfrm>
          <a:off x="362535" y="2019068"/>
          <a:ext cx="747745" cy="7477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9CD82C-D635-4CAD-ACE8-841A18B06DC1}">
      <dsp:nvSpPr>
        <dsp:cNvPr id="0" name=""/>
        <dsp:cNvSpPr/>
      </dsp:nvSpPr>
      <dsp:spPr>
        <a:xfrm>
          <a:off x="393448" y="2930390"/>
          <a:ext cx="6131682" cy="7200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481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   порядок  включения муниципальной общественной    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   территории в подпрограмму</a:t>
          </a:r>
          <a:endParaRPr lang="ru-RU" sz="14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93448" y="2930390"/>
        <a:ext cx="6131682" cy="720001"/>
      </dsp:txXfrm>
    </dsp:sp>
    <dsp:sp modelId="{1E3DD3B3-BEBE-4941-8FEE-808908259668}">
      <dsp:nvSpPr>
        <dsp:cNvPr id="0" name=""/>
        <dsp:cNvSpPr/>
      </dsp:nvSpPr>
      <dsp:spPr>
        <a:xfrm>
          <a:off x="19576" y="2916518"/>
          <a:ext cx="747745" cy="7477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C6B3-19A2-4844-92B3-1B1161FCCA97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820E-9173-4574-8A9F-BBEC4EBBFD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C6B3-19A2-4844-92B3-1B1161FCCA97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820E-9173-4574-8A9F-BBEC4EBBFD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C6B3-19A2-4844-92B3-1B1161FCCA97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820E-9173-4574-8A9F-BBEC4EBBFD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C6B3-19A2-4844-92B3-1B1161FCCA97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820E-9173-4574-8A9F-BBEC4EBBFD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C6B3-19A2-4844-92B3-1B1161FCCA97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820E-9173-4574-8A9F-BBEC4EBBFD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C6B3-19A2-4844-92B3-1B1161FCCA97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820E-9173-4574-8A9F-BBEC4EBBFD5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C6B3-19A2-4844-92B3-1B1161FCCA97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820E-9173-4574-8A9F-BBEC4EBBFD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C6B3-19A2-4844-92B3-1B1161FCCA97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820E-9173-4574-8A9F-BBEC4EBBFD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C6B3-19A2-4844-92B3-1B1161FCCA97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820E-9173-4574-8A9F-BBEC4EBBFD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C6B3-19A2-4844-92B3-1B1161FCCA97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A7820E-9173-4574-8A9F-BBEC4EBBFD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C6B3-19A2-4844-92B3-1B1161FCCA97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7820E-9173-4574-8A9F-BBEC4EBBFD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142C6B3-19A2-4844-92B3-1B1161FCCA97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5A7820E-9173-4574-8A9F-BBEC4EBBFD5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708920"/>
            <a:ext cx="885698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Реализация </a:t>
            </a:r>
          </a:p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мероприятий </a:t>
            </a:r>
          </a:p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приоритетного п</a:t>
            </a:r>
            <a:r>
              <a:rPr kumimoji="0" lang="ru-RU" sz="2800" b="1" i="0" u="none" strike="noStrike" normalizeH="0" dirty="0" smtClean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роекта</a:t>
            </a:r>
          </a:p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dirty="0" smtClean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«Формирование </a:t>
            </a:r>
          </a:p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dirty="0" smtClean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комфортной городской среды» </a:t>
            </a:r>
          </a:p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dirty="0" smtClean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территории </a:t>
            </a:r>
            <a:r>
              <a:rPr lang="ru-RU" sz="2800" b="1" dirty="0" smtClean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города </a:t>
            </a:r>
            <a:r>
              <a:rPr kumimoji="0" lang="ru-RU" sz="2800" b="1" i="0" u="none" strike="noStrike" normalizeH="0" dirty="0" smtClean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Сарапула</a:t>
            </a:r>
          </a:p>
        </p:txBody>
      </p:sp>
      <p:pic>
        <p:nvPicPr>
          <p:cNvPr id="3" name="Picture 2" descr="D:\КИМ\ЗАГРУЗКИ\31-01-2017_10-07-46\Тур_брен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2524242" cy="2524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44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КИМ\ЗАГРУЗКИ\31-01-2017_10-07-46\Тур_брен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73216"/>
            <a:ext cx="1152128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3" name="TextBox 12"/>
          <p:cNvSpPr txBox="1"/>
          <p:nvPr/>
        </p:nvSpPr>
        <p:spPr>
          <a:xfrm>
            <a:off x="287549" y="1353777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ahoma PS" pitchFamily="82" charset="0"/>
              </a:rPr>
              <a:t>   </a:t>
            </a:r>
            <a:endParaRPr lang="ru-RU" sz="2400" b="1" dirty="0">
              <a:solidFill>
                <a:srgbClr val="FF6600"/>
              </a:solidFill>
              <a:latin typeface="Tahoma PS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85" y="4421382"/>
            <a:ext cx="2736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</a:t>
            </a:r>
            <a:endParaRPr lang="ru-RU" sz="2200" b="1" dirty="0">
              <a:solidFill>
                <a:srgbClr val="FF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E:\набережная до и после\набережная до №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49" y="1765307"/>
            <a:ext cx="3384376" cy="214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4766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Набережная реки Кама</a:t>
            </a:r>
            <a:endParaRPr lang="ru-RU" sz="2800" b="1" dirty="0">
              <a:solidFill>
                <a:srgbClr val="FF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4416522"/>
            <a:ext cx="2736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После</a:t>
            </a:r>
            <a:endParaRPr lang="ru-RU" sz="2200" b="1" dirty="0">
              <a:solidFill>
                <a:srgbClr val="FF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2" descr="Y:\Шилова\Комфортная среда\P_20171115_1541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34727"/>
            <a:ext cx="5124574" cy="288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6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КИМ\ЗАГРУЗКИ\31-01-2017_10-07-46\Тур_брен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73216"/>
            <a:ext cx="1152128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3" name="TextBox 12"/>
          <p:cNvSpPr txBox="1"/>
          <p:nvPr/>
        </p:nvSpPr>
        <p:spPr>
          <a:xfrm>
            <a:off x="539552" y="980728"/>
            <a:ext cx="78488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ahoma PS" pitchFamily="82" charset="0"/>
              </a:rPr>
              <a:t>  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Финансирование проекта: 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Дворовые территории - 28 351,7 тыс. руб.,  в том числе: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 - 15 306,3 тыс. руб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 Удмуртской Республики -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876,7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 города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- 2 365,7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Средства собственников - 3 803,0 тыс. руб.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   Общественные пространства – 10 102,0 тыс. руб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., 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том числе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 - 6 900,0 тыс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Удмуртской Республики - 3 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100,0 тыс. руб.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города -102,0 тыс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679" y="332656"/>
            <a:ext cx="9143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«КОМФОРТНАЯ </a:t>
            </a:r>
            <a:r>
              <a:rPr lang="ru-RU" sz="2200" b="1" dirty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ГОРОДСКАЯ СРЕДА</a:t>
            </a:r>
            <a:r>
              <a:rPr lang="ru-RU" sz="2200" b="1" dirty="0" smtClean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sz="2200" b="1" dirty="0">
              <a:solidFill>
                <a:srgbClr val="FF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54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9460" cy="1512168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ru-RU" sz="1800" dirty="0" smtClean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Создана </a:t>
            </a:r>
            <a:r>
              <a:rPr lang="ru-RU" sz="1800" dirty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рабочая </a:t>
            </a:r>
            <a:r>
              <a:rPr lang="ru-RU" sz="1800" dirty="0" smtClean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группа, утвержден план</a:t>
            </a:r>
          </a:p>
          <a:p>
            <a:pPr marL="0" indent="0"/>
            <a:r>
              <a:rPr lang="ru-RU" sz="1800" dirty="0" smtClean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 Разработаны необходимые нормативные документы и размещены  </a:t>
            </a:r>
          </a:p>
          <a:p>
            <a:pPr marL="0" indent="0"/>
            <a:r>
              <a:rPr lang="ru-RU" sz="1800" dirty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 smtClean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в </a:t>
            </a:r>
            <a:r>
              <a:rPr lang="ru-RU" sz="1800" dirty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свободном доступе на официальном сайте Администрации 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470302847"/>
              </p:ext>
            </p:extLst>
          </p:nvPr>
        </p:nvGraphicFramePr>
        <p:xfrm>
          <a:off x="1763688" y="1186018"/>
          <a:ext cx="662473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D:\КИМ\ЗАГРУЗКИ\31-01-2017_10-07-46\Тур_бренд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73216"/>
            <a:ext cx="1152128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181" y="2436453"/>
            <a:ext cx="487068" cy="5372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02" y="1556792"/>
            <a:ext cx="487068" cy="5372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28" y="4253102"/>
            <a:ext cx="487068" cy="5372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44" y="3356992"/>
            <a:ext cx="487068" cy="53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1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КИМ\ЗАГРУЗКИ\31-01-2017_10-07-46\Тур_брен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73216"/>
            <a:ext cx="1152128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TextBox 8"/>
          <p:cNvSpPr txBox="1"/>
          <p:nvPr/>
        </p:nvSpPr>
        <p:spPr>
          <a:xfrm>
            <a:off x="5301798" y="2186861"/>
            <a:ext cx="3258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печатные </a:t>
            </a:r>
            <a:r>
              <a:rPr lang="ru-RU" sz="1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endParaRPr lang="ru-RU" sz="14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электронные </a:t>
            </a:r>
            <a:r>
              <a:rPr lang="ru-RU" sz="1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СМИ </a:t>
            </a:r>
            <a:endParaRPr lang="ru-RU" sz="14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5000 подписчиков</a:t>
            </a:r>
            <a:endParaRPr lang="ru-RU" sz="14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endParaRPr lang="ru-RU" sz="1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1" r="9627" b="73460"/>
          <a:stretch/>
        </p:blipFill>
        <p:spPr>
          <a:xfrm>
            <a:off x="765509" y="831398"/>
            <a:ext cx="2706972" cy="1270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-21432" y="267006"/>
            <a:ext cx="91654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Продвижение проекта  </a:t>
            </a:r>
            <a:r>
              <a:rPr lang="ru-RU" sz="2200" b="1" dirty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«КОМФОРТНАЯ ГОРОДСКАЯ СРЕДА</a:t>
            </a:r>
            <a:r>
              <a:rPr lang="ru-RU" sz="2200" b="1" dirty="0" smtClean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sz="2200" b="1" dirty="0">
              <a:solidFill>
                <a:srgbClr val="FF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3675" y="2269321"/>
            <a:ext cx="379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официальный сайт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Администрации Сарапула 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8000 </a:t>
            </a:r>
            <a:r>
              <a:rPr lang="ru-RU" sz="1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посещений в </a:t>
            </a:r>
            <a:r>
              <a:rPr lang="ru-RU" sz="1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месяц</a:t>
            </a:r>
            <a:endParaRPr lang="ru-RU" sz="1400" b="1" dirty="0">
              <a:solidFill>
                <a:srgbClr val="FF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b="1" dirty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-21432" y="298824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6600"/>
                </a:solidFill>
              </a:rPr>
              <a:t>Видеосюжеты </a:t>
            </a:r>
            <a:r>
              <a:rPr lang="ru-RU" sz="1600" b="1" dirty="0">
                <a:solidFill>
                  <a:srgbClr val="FF6600"/>
                </a:solidFill>
              </a:rPr>
              <a:t>информационного характера </a:t>
            </a:r>
            <a:r>
              <a:rPr lang="ru-RU" sz="1600" b="1" dirty="0" smtClean="0">
                <a:solidFill>
                  <a:srgbClr val="FF6600"/>
                </a:solidFill>
              </a:rPr>
              <a:t>на </a:t>
            </a:r>
            <a:r>
              <a:rPr lang="ru-RU" sz="1600" b="1" dirty="0">
                <a:solidFill>
                  <a:srgbClr val="FF6600"/>
                </a:solidFill>
              </a:rPr>
              <a:t>муниципальном ТВ «САРАПУЛ ВЕСТИ» </a:t>
            </a:r>
            <a:r>
              <a:rPr lang="ru-RU" sz="1600" b="1" dirty="0" smtClean="0">
                <a:solidFill>
                  <a:srgbClr val="FF6600"/>
                </a:solidFill>
              </a:rPr>
              <a:t>,</a:t>
            </a:r>
          </a:p>
          <a:p>
            <a:pPr algn="ctr"/>
            <a:r>
              <a:rPr lang="ru-RU" sz="1600" b="1" dirty="0" smtClean="0">
                <a:solidFill>
                  <a:srgbClr val="FF6600"/>
                </a:solidFill>
              </a:rPr>
              <a:t>а </a:t>
            </a:r>
            <a:r>
              <a:rPr lang="ru-RU" sz="1600" b="1" dirty="0">
                <a:solidFill>
                  <a:srgbClr val="FF6600"/>
                </a:solidFill>
              </a:rPr>
              <a:t>также  </a:t>
            </a:r>
            <a:r>
              <a:rPr lang="ru-RU" sz="1600" b="1" dirty="0" smtClean="0">
                <a:solidFill>
                  <a:srgbClr val="FF6600"/>
                </a:solidFill>
              </a:rPr>
              <a:t> </a:t>
            </a:r>
            <a:r>
              <a:rPr lang="ru-RU" sz="1600" b="1" dirty="0">
                <a:solidFill>
                  <a:srgbClr val="FF6600"/>
                </a:solidFill>
              </a:rPr>
              <a:t>на страницах в  </a:t>
            </a:r>
            <a:r>
              <a:rPr lang="ru-RU" sz="1600" b="1" dirty="0" smtClean="0">
                <a:solidFill>
                  <a:srgbClr val="FF6600"/>
                </a:solidFill>
              </a:rPr>
              <a:t>социальных сетях</a:t>
            </a:r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68" t="752" b="49624"/>
          <a:stretch/>
        </p:blipFill>
        <p:spPr>
          <a:xfrm>
            <a:off x="4387402" y="3679611"/>
            <a:ext cx="841078" cy="73273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80" b="50560"/>
          <a:stretch/>
        </p:blipFill>
        <p:spPr>
          <a:xfrm>
            <a:off x="1043608" y="3667641"/>
            <a:ext cx="760442" cy="73002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2703" r="28381" b="54457"/>
          <a:stretch/>
        </p:blipFill>
        <p:spPr>
          <a:xfrm>
            <a:off x="7278598" y="3769537"/>
            <a:ext cx="672756" cy="52623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23528" y="4420367"/>
            <a:ext cx="2370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3800 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подписчиков</a:t>
            </a:r>
          </a:p>
          <a:p>
            <a:pPr algn="ctr"/>
            <a:r>
              <a:rPr lang="ru-RU" sz="14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4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428674" y="4403439"/>
            <a:ext cx="23726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500 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подписчиков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4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endParaRPr lang="ru-RU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3806014" y="4395359"/>
            <a:ext cx="20038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800 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подписчиков</a:t>
            </a:r>
          </a:p>
          <a:p>
            <a:pPr algn="ctr"/>
            <a:endParaRPr lang="ru-RU" sz="14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45" y="943615"/>
            <a:ext cx="3200951" cy="914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4476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92696"/>
          </a:xfrm>
        </p:spPr>
        <p:txBody>
          <a:bodyPr/>
          <a:lstStyle/>
          <a:p>
            <a:pPr algn="ctr"/>
            <a:r>
              <a:rPr lang="ru-RU" b="1" cap="none" dirty="0" smtClean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Благоустройство дворовых территорий</a:t>
            </a:r>
            <a:endParaRPr lang="ru-RU" b="1" cap="none" dirty="0">
              <a:solidFill>
                <a:srgbClr val="FF6600"/>
              </a:solidFill>
            </a:endParaRPr>
          </a:p>
        </p:txBody>
      </p:sp>
      <p:pic>
        <p:nvPicPr>
          <p:cNvPr id="5" name="Picture 2" descr="D:\КИМ\ЗАГРУЗКИ\31-01-2017_10-07-46\Тур_брен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73216"/>
            <a:ext cx="1152128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93849" y="932556"/>
            <a:ext cx="85563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Проведены семинары с руководителями ТСЖ и УК  по организации сбора заявок в рамках проекта на правах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софинансирования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409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smtClean="0">
              <a:ln>
                <a:noFill/>
              </a:ln>
              <a:solidFill>
                <a:srgbClr val="1F497D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09192" y="4395301"/>
            <a:ext cx="85563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ru-RU" sz="1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2017 г</a:t>
            </a:r>
            <a:r>
              <a:rPr lang="ru-RU" sz="16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в программе </a:t>
            </a:r>
            <a:r>
              <a:rPr lang="ru-RU" sz="1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участвовал  41 многоквартирный дом</a:t>
            </a:r>
            <a:r>
              <a:rPr lang="ru-RU" sz="16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l="17958" r="13384" b="28438"/>
          <a:stretch/>
        </p:blipFill>
        <p:spPr>
          <a:xfrm>
            <a:off x="737755" y="1772560"/>
            <a:ext cx="3690229" cy="218893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 rotWithShape="1">
          <a:blip r:embed="rId4"/>
          <a:srcRect l="34140" t="36932" r="34607" b="34055"/>
          <a:stretch/>
        </p:blipFill>
        <p:spPr>
          <a:xfrm>
            <a:off x="4570575" y="1772560"/>
            <a:ext cx="3734722" cy="218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8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КИМ\ЗАГРУЗКИ\31-01-2017_10-07-46\Тур_брен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73216"/>
            <a:ext cx="1152128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68944" y="2683371"/>
            <a:ext cx="81766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0" y="125943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cap="none" dirty="0" smtClean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Организация работы с населением</a:t>
            </a:r>
            <a:endParaRPr lang="ru-RU" sz="2200" b="1" cap="none" dirty="0">
              <a:solidFill>
                <a:srgbClr val="FF66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2"/>
          <a:stretch/>
        </p:blipFill>
        <p:spPr>
          <a:xfrm>
            <a:off x="552345" y="1092976"/>
            <a:ext cx="3904911" cy="25006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5"/>
          <a:stretch/>
        </p:blipFill>
        <p:spPr>
          <a:xfrm>
            <a:off x="4755406" y="1092976"/>
            <a:ext cx="3993058" cy="24817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6"/>
          <a:stretch/>
        </p:blipFill>
        <p:spPr>
          <a:xfrm>
            <a:off x="552345" y="3928600"/>
            <a:ext cx="3904912" cy="24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2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Y:\Шилова\Комфортная среда\ул. Дубровская, 51 - был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76" y="1867654"/>
            <a:ext cx="3671826" cy="20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Y:\Шилова\Комфортная среда\ул. Дубровская, 51 - стал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769" y="1484784"/>
            <a:ext cx="4961719" cy="279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04664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6600"/>
                </a:solidFill>
                <a:latin typeface="Tahoma" pitchFamily="34" charset="0"/>
                <a:cs typeface="Tahoma" pitchFamily="34" charset="0"/>
              </a:rPr>
              <a:t>Ул. Дубровская, 51</a:t>
            </a:r>
            <a:endParaRPr lang="ru-RU" sz="2200" b="1" dirty="0">
              <a:solidFill>
                <a:srgbClr val="FF66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4383175"/>
            <a:ext cx="2736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</a:t>
            </a:r>
            <a:endParaRPr lang="ru-RU" sz="2200" b="1" dirty="0">
              <a:solidFill>
                <a:srgbClr val="FF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3746" y="4383174"/>
            <a:ext cx="2736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После</a:t>
            </a:r>
            <a:endParaRPr lang="ru-RU" sz="2200" b="1" dirty="0">
              <a:solidFill>
                <a:srgbClr val="FF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0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67" y="1046323"/>
            <a:ext cx="8097466" cy="403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35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68944" y="2683371"/>
            <a:ext cx="81766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3"/>
          <a:stretch/>
        </p:blipFill>
        <p:spPr>
          <a:xfrm>
            <a:off x="179511" y="116632"/>
            <a:ext cx="8786771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6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602</TotalTime>
  <Words>208</Words>
  <Application>Microsoft Office PowerPoint</Application>
  <PresentationFormat>Экран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Благоустройство дворовых территорий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Маркасова Ольга В.</cp:lastModifiedBy>
  <cp:revision>122</cp:revision>
  <dcterms:created xsi:type="dcterms:W3CDTF">2017-03-25T08:11:14Z</dcterms:created>
  <dcterms:modified xsi:type="dcterms:W3CDTF">2017-11-16T10:29:59Z</dcterms:modified>
</cp:coreProperties>
</file>