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61" r:id="rId3"/>
    <p:sldId id="265" r:id="rId4"/>
    <p:sldId id="266" r:id="rId5"/>
    <p:sldId id="277" r:id="rId6"/>
    <p:sldId id="264" r:id="rId7"/>
    <p:sldId id="263" r:id="rId8"/>
    <p:sldId id="271" r:id="rId9"/>
    <p:sldId id="267" r:id="rId10"/>
    <p:sldId id="268" r:id="rId11"/>
    <p:sldId id="269" r:id="rId12"/>
    <p:sldId id="292" r:id="rId13"/>
    <p:sldId id="270" r:id="rId14"/>
    <p:sldId id="293" r:id="rId15"/>
    <p:sldId id="305" r:id="rId16"/>
    <p:sldId id="306" r:id="rId17"/>
    <p:sldId id="307" r:id="rId18"/>
    <p:sldId id="272" r:id="rId19"/>
    <p:sldId id="294" r:id="rId20"/>
    <p:sldId id="273" r:id="rId21"/>
    <p:sldId id="274" r:id="rId22"/>
    <p:sldId id="311" r:id="rId23"/>
    <p:sldId id="262" r:id="rId24"/>
    <p:sldId id="278" r:id="rId25"/>
    <p:sldId id="279" r:id="rId26"/>
    <p:sldId id="296" r:id="rId27"/>
    <p:sldId id="280" r:id="rId28"/>
    <p:sldId id="281" r:id="rId29"/>
    <p:sldId id="282" r:id="rId30"/>
    <p:sldId id="283" r:id="rId31"/>
    <p:sldId id="297" r:id="rId32"/>
    <p:sldId id="298" r:id="rId33"/>
    <p:sldId id="308" r:id="rId34"/>
    <p:sldId id="310" r:id="rId35"/>
    <p:sldId id="299" r:id="rId36"/>
    <p:sldId id="284" r:id="rId37"/>
    <p:sldId id="285" r:id="rId38"/>
    <p:sldId id="300" r:id="rId39"/>
    <p:sldId id="286" r:id="rId40"/>
    <p:sldId id="303" r:id="rId41"/>
    <p:sldId id="301" r:id="rId42"/>
    <p:sldId id="287" r:id="rId43"/>
    <p:sldId id="288" r:id="rId44"/>
    <p:sldId id="302" r:id="rId45"/>
    <p:sldId id="289" r:id="rId46"/>
    <p:sldId id="290" r:id="rId47"/>
    <p:sldId id="304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D7AF"/>
    <a:srgbClr val="4A3A0E"/>
    <a:srgbClr val="574511"/>
    <a:srgbClr val="665114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317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15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15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15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15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15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15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15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15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15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15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15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5000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Арина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52520" y="2348880"/>
            <a:ext cx="487363" cy="487363"/>
          </a:xfrm>
        </p:spPr>
      </p:pic>
      <p:pic>
        <p:nvPicPr>
          <p:cNvPr id="1026" name="Picture 2" descr="C:\Users\Irina\Desktop\ЗАГС\коллаж\титульн.1.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55147"/>
      </p:ext>
    </p:extLst>
  </p:cSld>
  <p:clrMapOvr>
    <a:masterClrMapping/>
  </p:clrMapOvr>
  <p:transition spd="slow" advClick="0" advTm="1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3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Irina\Desktop\ЗАГС\фоны ЗАГС\лист 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1567" cy="6858000"/>
          </a:xfrm>
          <a:prstGeom prst="rect">
            <a:avLst/>
          </a:prstGeom>
          <a:noFill/>
          <a:ln>
            <a:solidFill>
              <a:srgbClr val="66511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узел 3"/>
          <p:cNvSpPr/>
          <p:nvPr/>
        </p:nvSpPr>
        <p:spPr>
          <a:xfrm>
            <a:off x="182909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Блок-схема: узел 5"/>
          <p:cNvSpPr/>
          <p:nvPr/>
        </p:nvSpPr>
        <p:spPr>
          <a:xfrm>
            <a:off x="179730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Блок-схема: узел 6"/>
          <p:cNvSpPr/>
          <p:nvPr/>
        </p:nvSpPr>
        <p:spPr>
          <a:xfrm>
            <a:off x="8748464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Блок-схема: узел 7"/>
          <p:cNvSpPr/>
          <p:nvPr/>
        </p:nvSpPr>
        <p:spPr>
          <a:xfrm>
            <a:off x="8748464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>
          <a:xfrm>
            <a:off x="683568" y="620688"/>
            <a:ext cx="4330823" cy="2160240"/>
          </a:xfrm>
          <a:gradFill>
            <a:gsLst>
              <a:gs pos="0">
                <a:srgbClr val="FFEFD1">
                  <a:alpha val="12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 lnSpcReduction="10000"/>
          </a:bodyPr>
          <a:lstStyle/>
          <a:p>
            <a:pPr algn="just"/>
            <a:r>
              <a:rPr lang="ru-RU" sz="1800" dirty="0"/>
              <a:t> </a:t>
            </a:r>
            <a:r>
              <a:rPr lang="ru-RU" sz="1800" dirty="0" smtClean="0">
                <a:solidFill>
                  <a:srgbClr val="574511"/>
                </a:solidFill>
                <a:latin typeface="Georgia" panose="02040502050405020303" pitchFamily="18" charset="0"/>
              </a:rPr>
              <a:t>Разводы давались </a:t>
            </a:r>
            <a:r>
              <a:rPr lang="ru-RU" sz="1800" dirty="0">
                <a:solidFill>
                  <a:srgbClr val="574511"/>
                </a:solidFill>
                <a:latin typeface="Georgia" panose="02040502050405020303" pitchFamily="18" charset="0"/>
              </a:rPr>
              <a:t>неохотно</a:t>
            </a:r>
            <a:r>
              <a:rPr lang="ru-RU" sz="1800" dirty="0" smtClean="0">
                <a:solidFill>
                  <a:srgbClr val="574511"/>
                </a:solidFill>
                <a:latin typeface="Georgia" panose="02040502050405020303" pitchFamily="18" charset="0"/>
              </a:rPr>
              <a:t>, напри- мер</a:t>
            </a:r>
            <a:r>
              <a:rPr lang="ru-RU" sz="1800" dirty="0">
                <a:solidFill>
                  <a:srgbClr val="574511"/>
                </a:solidFill>
                <a:latin typeface="Georgia" panose="02040502050405020303" pitchFamily="18" charset="0"/>
              </a:rPr>
              <a:t>, в случае смерти одного </a:t>
            </a:r>
            <a:r>
              <a:rPr lang="ru-RU" sz="1800" dirty="0" smtClean="0">
                <a:solidFill>
                  <a:srgbClr val="574511"/>
                </a:solidFill>
                <a:latin typeface="Georgia" panose="02040502050405020303" pitchFamily="18" charset="0"/>
              </a:rPr>
              <a:t>из супру- гов  </a:t>
            </a:r>
            <a:r>
              <a:rPr lang="ru-RU" sz="1800" dirty="0">
                <a:solidFill>
                  <a:srgbClr val="574511"/>
                </a:solidFill>
                <a:latin typeface="Georgia" panose="02040502050405020303" pitchFamily="18" charset="0"/>
              </a:rPr>
              <a:t>возможно вступить в брак во второй раз без </a:t>
            </a:r>
            <a:r>
              <a:rPr lang="ru-RU" sz="1800" dirty="0" smtClean="0">
                <a:solidFill>
                  <a:srgbClr val="574511"/>
                </a:solidFill>
                <a:latin typeface="Georgia" panose="02040502050405020303" pitchFamily="18" charset="0"/>
              </a:rPr>
              <a:t>особого разрешения  </a:t>
            </a:r>
            <a:r>
              <a:rPr lang="ru-RU" sz="1800" dirty="0">
                <a:solidFill>
                  <a:srgbClr val="574511"/>
                </a:solidFill>
                <a:latin typeface="Georgia" panose="02040502050405020303" pitchFamily="18" charset="0"/>
              </a:rPr>
              <a:t>от Епархиального начальства. На третий брак  необходимо </a:t>
            </a:r>
            <a:r>
              <a:rPr lang="ru-RU" sz="1800" dirty="0" smtClean="0">
                <a:solidFill>
                  <a:srgbClr val="574511"/>
                </a:solidFill>
                <a:latin typeface="Georgia" panose="02040502050405020303" pitchFamily="18" charset="0"/>
              </a:rPr>
              <a:t>добиться разреше-  ние  </a:t>
            </a:r>
            <a:r>
              <a:rPr lang="ru-RU" sz="1800" dirty="0">
                <a:solidFill>
                  <a:srgbClr val="574511"/>
                </a:solidFill>
                <a:latin typeface="Georgia" panose="02040502050405020303" pitchFamily="18" charset="0"/>
              </a:rPr>
              <a:t>у  Архиерея.</a:t>
            </a:r>
          </a:p>
          <a:p>
            <a:pPr algn="just"/>
            <a:r>
              <a:rPr lang="ru-RU" sz="1800" dirty="0">
                <a:solidFill>
                  <a:srgbClr val="574511"/>
                </a:solidFill>
                <a:latin typeface="Georgia" panose="02040502050405020303" pitchFamily="18" charset="0"/>
              </a:rPr>
              <a:t> </a:t>
            </a:r>
            <a:endParaRPr lang="ru-RU" sz="1800" dirty="0"/>
          </a:p>
        </p:txBody>
      </p:sp>
      <p:pic>
        <p:nvPicPr>
          <p:cNvPr id="8194" name="Picture 2" descr="C:\Users\Irina\Desktop\ЗАГС\фоны ЗАГС\выпись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271" y="317122"/>
            <a:ext cx="3340670" cy="443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Irina\Desktop\ЗАГС\фоны ЗАГС\выпись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66" y="3159238"/>
            <a:ext cx="5400600" cy="324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800434" y="4073004"/>
            <a:ext cx="3078124" cy="2308324"/>
          </a:xfrm>
          <a:prstGeom prst="rect">
            <a:avLst/>
          </a:prstGeom>
          <a:gradFill flip="none" rotWithShape="1">
            <a:gsLst>
              <a:gs pos="0">
                <a:srgbClr val="FFEFD1">
                  <a:alpha val="12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574511"/>
                </a:solidFill>
                <a:latin typeface="Georgia" panose="02040502050405020303" pitchFamily="18" charset="0"/>
              </a:rPr>
              <a:t>Свидетельства о рождении сразу на руки </a:t>
            </a:r>
            <a:r>
              <a:rPr lang="ru-RU" dirty="0" smtClean="0">
                <a:solidFill>
                  <a:srgbClr val="574511"/>
                </a:solidFill>
                <a:latin typeface="Georgia" panose="02040502050405020303" pitchFamily="18" charset="0"/>
              </a:rPr>
              <a:t>не выдава- лись</a:t>
            </a:r>
            <a:r>
              <a:rPr lang="ru-RU" dirty="0">
                <a:solidFill>
                  <a:srgbClr val="574511"/>
                </a:solidFill>
                <a:latin typeface="Georgia" panose="02040502050405020303" pitchFamily="18" charset="0"/>
              </a:rPr>
              <a:t>, только по личному прошению и при условии уплаты гербового сбора. Поэтому  у многих бедных </a:t>
            </a:r>
            <a:r>
              <a:rPr lang="ru-RU" dirty="0" smtClean="0">
                <a:solidFill>
                  <a:srgbClr val="574511"/>
                </a:solidFill>
                <a:latin typeface="Georgia" panose="02040502050405020303" pitchFamily="18" charset="0"/>
              </a:rPr>
              <a:t>граждан документов </a:t>
            </a:r>
            <a:r>
              <a:rPr lang="ru-RU" dirty="0">
                <a:solidFill>
                  <a:srgbClr val="574511"/>
                </a:solidFill>
                <a:latin typeface="Georgia" panose="02040502050405020303" pitchFamily="18" charset="0"/>
              </a:rPr>
              <a:t>на руках  не было.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5150284"/>
      </p:ext>
    </p:extLst>
  </p:cSld>
  <p:clrMapOvr>
    <a:masterClrMapping/>
  </p:clrMapOvr>
  <p:transition spd="slow" advClick="0" advTm="15000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rina\Desktop\ЗАГС\фоны ЗАГС\рамка революц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узел 3"/>
          <p:cNvSpPr/>
          <p:nvPr/>
        </p:nvSpPr>
        <p:spPr>
          <a:xfrm>
            <a:off x="182909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Блок-схема: узел 5"/>
          <p:cNvSpPr/>
          <p:nvPr/>
        </p:nvSpPr>
        <p:spPr>
          <a:xfrm>
            <a:off x="179730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Блок-схема: узел 6"/>
          <p:cNvSpPr/>
          <p:nvPr/>
        </p:nvSpPr>
        <p:spPr>
          <a:xfrm>
            <a:off x="8748464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Блок-схема: узел 7"/>
          <p:cNvSpPr/>
          <p:nvPr/>
        </p:nvSpPr>
        <p:spPr>
          <a:xfrm>
            <a:off x="8748464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23920" y="601975"/>
            <a:ext cx="5112568" cy="3187065"/>
          </a:xfrm>
          <a:solidFill>
            <a:schemeClr val="accent6">
              <a:lumMod val="20000"/>
              <a:lumOff val="80000"/>
              <a:alpha val="70000"/>
            </a:schemeClr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/>
              <a:t>   </a:t>
            </a:r>
            <a:r>
              <a:rPr lang="ru-RU" sz="1800" b="1" i="1" dirty="0" smtClean="0">
                <a:solidFill>
                  <a:srgbClr val="4A3A0E"/>
                </a:solidFill>
                <a:latin typeface="Georgia" panose="02040502050405020303" pitchFamily="18" charset="0"/>
              </a:rPr>
              <a:t>Октябрьская </a:t>
            </a:r>
            <a:r>
              <a:rPr lang="ru-RU" sz="1800" b="1" i="1" dirty="0">
                <a:solidFill>
                  <a:srgbClr val="4A3A0E"/>
                </a:solidFill>
                <a:latin typeface="Georgia" panose="02040502050405020303" pitchFamily="18" charset="0"/>
              </a:rPr>
              <a:t>революция 1917 года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внесла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свои кардинальные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изменения в жизни  людей. В связи с  отделением церкви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от 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государства, было принято решение отменить право церкви вести регистрацию рождения, браков и смерти. Опыт ведения  метрических книг  послужил основой для ведения документов в новом учреждении, ведущего регистрацию актов гражданского состояния.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   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791580" y="3776889"/>
            <a:ext cx="7560840" cy="2862322"/>
          </a:xfrm>
          <a:prstGeom prst="rect">
            <a:avLst/>
          </a:prstGeom>
          <a:solidFill>
            <a:schemeClr val="accent6">
              <a:lumMod val="20000"/>
              <a:lumOff val="8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4A3A0E"/>
                </a:solidFill>
                <a:latin typeface="Georgia" panose="02040502050405020303" pitchFamily="18" charset="0"/>
              </a:rPr>
              <a:t>    18 </a:t>
            </a:r>
            <a:r>
              <a:rPr lang="ru-RU" dirty="0">
                <a:solidFill>
                  <a:srgbClr val="4A3A0E"/>
                </a:solidFill>
                <a:latin typeface="Georgia" panose="02040502050405020303" pitchFamily="18" charset="0"/>
              </a:rPr>
              <a:t>декабря 1917 года  был издан Декрет «</a:t>
            </a:r>
            <a:r>
              <a:rPr lang="ru-RU" b="1" i="1" dirty="0">
                <a:solidFill>
                  <a:srgbClr val="4A3A0E"/>
                </a:solidFill>
                <a:latin typeface="Georgia" panose="02040502050405020303" pitchFamily="18" charset="0"/>
              </a:rPr>
              <a:t>О гражданском браке, о детях и о ведении книг актов состояния</a:t>
            </a:r>
            <a:r>
              <a:rPr lang="ru-RU" dirty="0">
                <a:solidFill>
                  <a:srgbClr val="4A3A0E"/>
                </a:solidFill>
                <a:latin typeface="Georgia" panose="02040502050405020303" pitchFamily="18" charset="0"/>
              </a:rPr>
              <a:t>». Данный декрет постановил, что только гражданский брак является обязательным и влекущим за собой правовые последствия. В нем прописывались правила вступления в брак. В частности, упоминалось о том, что гражданам, желающим вступить в брак, необходимо подавать заявления в отделы записей браков и рождений при земских управах. Именно поэтому дату выхода данного декрета, 18 декабря 1917 года, принято считать днем образования органов ЗАГС. </a:t>
            </a:r>
          </a:p>
        </p:txBody>
      </p:sp>
    </p:spTree>
    <p:extLst>
      <p:ext uri="{BB962C8B-B14F-4D97-AF65-F5344CB8AC3E}">
        <p14:creationId xmlns:p14="http://schemas.microsoft.com/office/powerpoint/2010/main" val="1243338429"/>
      </p:ext>
    </p:extLst>
  </p:cSld>
  <p:clrMapOvr>
    <a:masterClrMapping/>
  </p:clrMapOvr>
  <p:transition spd="slow" advClick="0" advTm="15000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Irina\Desktop\ЗАГС\фоны ЗАГС\рамка революц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Irina\Desktop\ЗАГС\фото документы обработ\1 - 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40" y="2060848"/>
            <a:ext cx="2664296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Irina\Desktop\ЗАГС\фото документы обработ\декрет.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649535"/>
            <a:ext cx="2664296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Irina\Desktop\ЗАГС\фото документы обработ\декрет.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772816"/>
            <a:ext cx="2592288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Irina\Desktop\ЗАГС\фото документы обработ\декрет 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276872"/>
            <a:ext cx="2592288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Блок-схема: узел 11"/>
          <p:cNvSpPr/>
          <p:nvPr/>
        </p:nvSpPr>
        <p:spPr>
          <a:xfrm>
            <a:off x="182909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Блок-схема: узел 12"/>
          <p:cNvSpPr/>
          <p:nvPr/>
        </p:nvSpPr>
        <p:spPr>
          <a:xfrm>
            <a:off x="8748464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Блок-схема: узел 13"/>
          <p:cNvSpPr/>
          <p:nvPr/>
        </p:nvSpPr>
        <p:spPr>
          <a:xfrm>
            <a:off x="179730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Блок-схема: узел 14"/>
          <p:cNvSpPr/>
          <p:nvPr/>
        </p:nvSpPr>
        <p:spPr>
          <a:xfrm>
            <a:off x="8748464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275856" y="692696"/>
            <a:ext cx="3960440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4A3A0E"/>
                </a:solidFill>
                <a:latin typeface="Georgia" panose="02040502050405020303" pitchFamily="18" charset="0"/>
              </a:rPr>
              <a:t>     Декрет о гражданском браке.</a:t>
            </a:r>
          </a:p>
          <a:p>
            <a:r>
              <a:rPr lang="ru-RU" dirty="0" smtClean="0">
                <a:solidFill>
                  <a:srgbClr val="4A3A0E"/>
                </a:solidFill>
                <a:latin typeface="Georgia" panose="02040502050405020303" pitchFamily="18" charset="0"/>
              </a:rPr>
              <a:t>             18 декабря  1917 года</a:t>
            </a:r>
          </a:p>
          <a:p>
            <a:endParaRPr lang="ru-RU" dirty="0">
              <a:solidFill>
                <a:srgbClr val="4A3A0E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980533"/>
      </p:ext>
    </p:extLst>
  </p:cSld>
  <p:clrMapOvr>
    <a:masterClrMapping/>
  </p:clrMapOvr>
  <p:transition spd="slow" advClick="0" advTm="15000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Irina\Desktop\ЗАГС\фоны ЗАГС\рамка революц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узел 3"/>
          <p:cNvSpPr/>
          <p:nvPr/>
        </p:nvSpPr>
        <p:spPr>
          <a:xfrm>
            <a:off x="182909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Блок-схема: узел 5"/>
          <p:cNvSpPr/>
          <p:nvPr/>
        </p:nvSpPr>
        <p:spPr>
          <a:xfrm>
            <a:off x="179730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Блок-схема: узел 6"/>
          <p:cNvSpPr/>
          <p:nvPr/>
        </p:nvSpPr>
        <p:spPr>
          <a:xfrm>
            <a:off x="8748464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Блок-схема: узел 7"/>
          <p:cNvSpPr/>
          <p:nvPr/>
        </p:nvSpPr>
        <p:spPr>
          <a:xfrm>
            <a:off x="8748464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556792"/>
            <a:ext cx="7560840" cy="4938836"/>
          </a:xfrm>
          <a:gradFill>
            <a:gsLst>
              <a:gs pos="0">
                <a:srgbClr val="FFEFD1">
                  <a:alpha val="72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9600000" scaled="0"/>
          </a:gradFill>
        </p:spPr>
        <p:txBody>
          <a:bodyPr>
            <a:noAutofit/>
          </a:bodyPr>
          <a:lstStyle/>
          <a:p>
            <a:pPr algn="just"/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      На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основании Декрета и Распоряжения Сарапульского уездного комиссариата юстиции №103 от 8 апреля 1918 года, организован отдел записи рождения, браков и смерти при Сарапульском городском хозяйстве. 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«</a:t>
            </a:r>
            <a:r>
              <a:rPr lang="ru-RU" sz="1800" i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Действия отдела записей открыть с 15  апреля, распределив занятия в следующем порядке: запись браков производить два раза в неделю по вторникам и четвергам с 12 до 2 часов дня, а запись рождений и смерти в остальные четыре дня недели в эти же часы; воскресные и праздничные дни исключаются  из занятий. Об открытии Отдела объявить населению города Сарапул через местную газету « Труженик», при чем в объявлении сказать, что при записи браков желательно присутствие двух свидетелей</a:t>
            </a:r>
            <a:r>
              <a:rPr lang="ru-RU" sz="1800" i="1" dirty="0" smtClean="0">
                <a:solidFill>
                  <a:srgbClr val="4A3A0E"/>
                </a:solidFill>
                <a:latin typeface="Georgia" panose="02040502050405020303" pitchFamily="18" charset="0"/>
              </a:rPr>
              <a:t>.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»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 В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апрельских номерах газеты «Труженик» было опубликовано объявление об уголовной ответственности за уклонение от регистрации браков, рождений и смерти при отделе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городского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хозяйства. Штраф за такое преступление составлял несколько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рублей золотом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. </a:t>
            </a:r>
            <a:b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</a:br>
            <a:endParaRPr lang="ru-RU" sz="1800" dirty="0">
              <a:solidFill>
                <a:srgbClr val="4A3A0E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225766"/>
      </p:ext>
    </p:extLst>
  </p:cSld>
  <p:clrMapOvr>
    <a:masterClrMapping/>
  </p:clrMapOvr>
  <p:transition spd="slow" advClick="0" advTm="15000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Irina\Desktop\ЗАГС\фоны ЗАГС\рамка революц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Irina\Desktop\ЗАГС\фото документы обработ\обьявление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363" y="1196752"/>
            <a:ext cx="4566146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Irina\Desktop\ЗАГС\фото документы обработ\постановлени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2440"/>
            <a:ext cx="3753369" cy="526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Блок-схема: узел 6"/>
          <p:cNvSpPr/>
          <p:nvPr/>
        </p:nvSpPr>
        <p:spPr>
          <a:xfrm>
            <a:off x="182909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Блок-схема: узел 7"/>
          <p:cNvSpPr/>
          <p:nvPr/>
        </p:nvSpPr>
        <p:spPr>
          <a:xfrm>
            <a:off x="8748464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Блок-схема: узел 8"/>
          <p:cNvSpPr/>
          <p:nvPr/>
        </p:nvSpPr>
        <p:spPr>
          <a:xfrm>
            <a:off x="179730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Блок-схема: узел 9"/>
          <p:cNvSpPr/>
          <p:nvPr/>
        </p:nvSpPr>
        <p:spPr>
          <a:xfrm>
            <a:off x="8748464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4487379" y="5085184"/>
            <a:ext cx="4261085" cy="1169551"/>
          </a:xfrm>
          <a:prstGeom prst="rect">
            <a:avLst/>
          </a:prstGeom>
          <a:solidFill>
            <a:srgbClr val="EBD7AF">
              <a:alpha val="88000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srgbClr val="4A3A0E"/>
                </a:solidFill>
                <a:latin typeface="Georgia" panose="02040502050405020303" pitchFamily="18" charset="0"/>
              </a:rPr>
              <a:t>Объявление об уголовной ответствен- ности за уклонение от регистрации браков, рождений и смерти в отделе записей актов гражданского состояния. Апрель 1918г.</a:t>
            </a:r>
            <a:endParaRPr lang="ru-RU" sz="1400" b="1" i="1" dirty="0">
              <a:solidFill>
                <a:srgbClr val="4A3A0E"/>
              </a:solidFill>
              <a:latin typeface="Georgia" panose="0204050205040502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6036" y="5755661"/>
            <a:ext cx="3600400" cy="523220"/>
          </a:xfrm>
          <a:prstGeom prst="rect">
            <a:avLst/>
          </a:prstGeom>
          <a:solidFill>
            <a:srgbClr val="EBD7AF">
              <a:alpha val="81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4A3A0E"/>
                </a:solidFill>
                <a:latin typeface="Georgia" panose="02040502050405020303" pitchFamily="18" charset="0"/>
              </a:rPr>
              <a:t>Постановление об  образовании отдела ЗАГС в    г. Сарапуле. 1918г.</a:t>
            </a:r>
            <a:endParaRPr lang="ru-RU" sz="1400" b="1" i="1" dirty="0">
              <a:solidFill>
                <a:srgbClr val="4A3A0E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357987"/>
      </p:ext>
    </p:extLst>
  </p:cSld>
  <p:clrMapOvr>
    <a:masterClrMapping/>
  </p:clrMapOvr>
  <p:transition spd="slow" advClick="0" advTm="15000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rina\Desktop\ЗАГС\фоны ЗАГС\рамка революц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2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7552" y="4578602"/>
            <a:ext cx="82449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rgbClr val="4A3A0E"/>
                </a:solidFill>
                <a:latin typeface="Georgia" panose="02040502050405020303" pitchFamily="18" charset="0"/>
              </a:rPr>
              <a:t>Запись №1</a:t>
            </a:r>
            <a:r>
              <a:rPr lang="ru-RU" dirty="0">
                <a:solidFill>
                  <a:srgbClr val="4A3A0E"/>
                </a:solidFill>
                <a:latin typeface="Georgia" panose="02040502050405020303" pitchFamily="18" charset="0"/>
              </a:rPr>
              <a:t> </a:t>
            </a:r>
            <a:r>
              <a:rPr lang="ru-RU" b="1" dirty="0">
                <a:solidFill>
                  <a:srgbClr val="4A3A0E"/>
                </a:solidFill>
                <a:latin typeface="Georgia" panose="02040502050405020303" pitchFamily="18" charset="0"/>
              </a:rPr>
              <a:t>в книге регистрации браков сделана 23 апреля </a:t>
            </a:r>
            <a:r>
              <a:rPr lang="ru-RU" b="1" dirty="0" smtClean="0">
                <a:solidFill>
                  <a:srgbClr val="4A3A0E"/>
                </a:solidFill>
                <a:latin typeface="Georgia" panose="02040502050405020303" pitchFamily="18" charset="0"/>
              </a:rPr>
              <a:t>     1918 </a:t>
            </a:r>
            <a:r>
              <a:rPr lang="ru-RU" b="1" dirty="0">
                <a:solidFill>
                  <a:srgbClr val="4A3A0E"/>
                </a:solidFill>
                <a:latin typeface="Georgia" panose="02040502050405020303" pitchFamily="18" charset="0"/>
              </a:rPr>
              <a:t>года. </a:t>
            </a:r>
            <a:r>
              <a:rPr lang="ru-RU" dirty="0">
                <a:solidFill>
                  <a:srgbClr val="4A3A0E"/>
                </a:solidFill>
                <a:latin typeface="Georgia" panose="02040502050405020303" pitchFamily="18" charset="0"/>
              </a:rPr>
              <a:t>Германский подданный из Гумбинского уезда деревни Ючень Иоганн Боухард, сапожник, 32 </a:t>
            </a:r>
            <a:r>
              <a:rPr lang="ru-RU" dirty="0" smtClean="0">
                <a:solidFill>
                  <a:srgbClr val="4A3A0E"/>
                </a:solidFill>
                <a:latin typeface="Georgia" panose="02040502050405020303" pitchFamily="18" charset="0"/>
              </a:rPr>
              <a:t>года. Вдова  </a:t>
            </a:r>
            <a:r>
              <a:rPr lang="ru-RU" dirty="0">
                <a:solidFill>
                  <a:srgbClr val="4A3A0E"/>
                </a:solidFill>
                <a:latin typeface="Georgia" panose="02040502050405020303" pitchFamily="18" charset="0"/>
              </a:rPr>
              <a:t>Казанского цехового Мария Петровна Обермиллер, </a:t>
            </a:r>
            <a:r>
              <a:rPr lang="ru-RU" dirty="0" smtClean="0">
                <a:solidFill>
                  <a:srgbClr val="4A3A0E"/>
                </a:solidFill>
                <a:latin typeface="Georgia" panose="02040502050405020303" pitchFamily="18" charset="0"/>
              </a:rPr>
              <a:t>сапожница-точалка, 27 лет. Постоянное </a:t>
            </a:r>
            <a:r>
              <a:rPr lang="ru-RU" dirty="0">
                <a:solidFill>
                  <a:srgbClr val="4A3A0E"/>
                </a:solidFill>
                <a:latin typeface="Georgia" panose="02040502050405020303" pitchFamily="18" charset="0"/>
              </a:rPr>
              <a:t>жительство: город Сарапул. При заключении брачной росписи были </a:t>
            </a:r>
            <a:r>
              <a:rPr lang="ru-RU" dirty="0" smtClean="0">
                <a:solidFill>
                  <a:srgbClr val="4A3A0E"/>
                </a:solidFill>
                <a:latin typeface="Georgia" panose="02040502050405020303" pitchFamily="18" charset="0"/>
              </a:rPr>
              <a:t>свидетели: гражданин г. Сарапула </a:t>
            </a:r>
            <a:r>
              <a:rPr lang="ru-RU" dirty="0">
                <a:solidFill>
                  <a:srgbClr val="4A3A0E"/>
                </a:solidFill>
                <a:latin typeface="Georgia" panose="02040502050405020303" pitchFamily="18" charset="0"/>
              </a:rPr>
              <a:t>Клавдия Николаевна Мощевитина, германский подданный из гор. Дрезден Иоганн Глезер</a:t>
            </a:r>
            <a:r>
              <a:rPr lang="ru-RU" dirty="0" smtClean="0">
                <a:solidFill>
                  <a:srgbClr val="4A3A0E"/>
                </a:solidFill>
                <a:latin typeface="Georgia" panose="02040502050405020303" pitchFamily="18" charset="0"/>
              </a:rPr>
              <a:t>.</a:t>
            </a:r>
            <a:endParaRPr lang="ru-RU" dirty="0"/>
          </a:p>
        </p:txBody>
      </p:sp>
      <p:sp>
        <p:nvSpPr>
          <p:cNvPr id="7" name="Блок-схема: узел 6"/>
          <p:cNvSpPr/>
          <p:nvPr/>
        </p:nvSpPr>
        <p:spPr>
          <a:xfrm>
            <a:off x="179730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Блок-схема: узел 8"/>
          <p:cNvSpPr/>
          <p:nvPr/>
        </p:nvSpPr>
        <p:spPr>
          <a:xfrm>
            <a:off x="8748464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098" name="Picture 2" descr="E:\Быкова А\ЗАГС\ф.Р-1700, оп.1, д.106\ф.Р-1700, оп.1, д.106\л.1запис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02495"/>
            <a:ext cx="3568119" cy="440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Быкова А\ЗАГС\ф.Р-1700, оп.1, д.106\ф.Р-1700, оп.1, д.106\л.1об.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17122"/>
            <a:ext cx="3059030" cy="429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Блок-схема: узел 5"/>
          <p:cNvSpPr/>
          <p:nvPr/>
        </p:nvSpPr>
        <p:spPr>
          <a:xfrm>
            <a:off x="182909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Блок-схема: узел 7"/>
          <p:cNvSpPr/>
          <p:nvPr/>
        </p:nvSpPr>
        <p:spPr>
          <a:xfrm>
            <a:off x="8748464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1311337"/>
      </p:ext>
    </p:extLst>
  </p:cSld>
  <p:clrMapOvr>
    <a:masterClrMapping/>
  </p:clrMapOvr>
  <p:transition spd="slow" advClick="0" advTm="15000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Picture 2" descr="C:\Users\Irina\Desktop\ЗАГС\фоны ЗАГС\рамка революц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Быкова А\ЗАГС\фото документы обработ\1.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964" y="672380"/>
            <a:ext cx="2880320" cy="441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Быкова А\ЗАГС\фото документы обработ\2(об).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85" y="1378510"/>
            <a:ext cx="3008960" cy="347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Быкова А\ЗАГС\фото документы обработ\2.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32" y="681523"/>
            <a:ext cx="2797652" cy="417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9572" y="5301208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i="1" dirty="0" smtClean="0">
                <a:solidFill>
                  <a:srgbClr val="4A3A0E"/>
                </a:solidFill>
                <a:latin typeface="Georgia" panose="02040502050405020303" pitchFamily="18" charset="0"/>
              </a:rPr>
              <a:t>Документы об отсутствии законных препятствий на вступление в брак от Марии </a:t>
            </a:r>
            <a:r>
              <a:rPr lang="ru-RU" sz="1600" b="1" i="1" dirty="0">
                <a:solidFill>
                  <a:srgbClr val="4A3A0E"/>
                </a:solidFill>
                <a:latin typeface="Georgia" panose="02040502050405020303" pitchFamily="18" charset="0"/>
              </a:rPr>
              <a:t>П</a:t>
            </a:r>
            <a:r>
              <a:rPr lang="ru-RU" sz="1600" b="1" i="1" dirty="0" smtClean="0">
                <a:solidFill>
                  <a:srgbClr val="4A3A0E"/>
                </a:solidFill>
                <a:latin typeface="Georgia" panose="02040502050405020303" pitchFamily="18" charset="0"/>
              </a:rPr>
              <a:t>етровны Обермиллер и  Иоганна Боухарда. 23 апреля 1918г.</a:t>
            </a:r>
            <a:endParaRPr lang="ru-RU" sz="1600" b="1" i="1" dirty="0">
              <a:solidFill>
                <a:srgbClr val="4A3A0E"/>
              </a:solidFill>
              <a:latin typeface="Georgia" panose="02040502050405020303" pitchFamily="18" charset="0"/>
            </a:endParaRPr>
          </a:p>
        </p:txBody>
      </p:sp>
      <p:sp>
        <p:nvSpPr>
          <p:cNvPr id="9" name="Блок-схема: узел 8"/>
          <p:cNvSpPr/>
          <p:nvPr/>
        </p:nvSpPr>
        <p:spPr>
          <a:xfrm>
            <a:off x="182909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Блок-схема: узел 9"/>
          <p:cNvSpPr/>
          <p:nvPr/>
        </p:nvSpPr>
        <p:spPr>
          <a:xfrm>
            <a:off x="8748464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Блок-схема: узел 10"/>
          <p:cNvSpPr/>
          <p:nvPr/>
        </p:nvSpPr>
        <p:spPr>
          <a:xfrm>
            <a:off x="179730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Блок-схема: узел 11"/>
          <p:cNvSpPr/>
          <p:nvPr/>
        </p:nvSpPr>
        <p:spPr>
          <a:xfrm>
            <a:off x="8748464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1150233"/>
      </p:ext>
    </p:extLst>
  </p:cSld>
  <p:clrMapOvr>
    <a:masterClrMapping/>
  </p:clrMapOvr>
  <p:transition spd="slow" advClick="0" advTm="15000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rina\Desktop\ЗАГС\фоны ЗАГС\рамка революц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19672" y="5949280"/>
            <a:ext cx="5472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4A3A0E"/>
                </a:solidFill>
                <a:latin typeface="Georgia" panose="02040502050405020303" pitchFamily="18" charset="0"/>
              </a:rPr>
              <a:t>Выпись из книги регистрации браков.</a:t>
            </a:r>
            <a:endParaRPr lang="ru-RU" sz="1600" b="1" i="1" dirty="0">
              <a:solidFill>
                <a:srgbClr val="4A3A0E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Picture 5" descr="E:\Быкова А\ЗАГС\фото документы обработ\паспорт2.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61" y="487348"/>
            <a:ext cx="7637677" cy="546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Блок-схема: узел 5"/>
          <p:cNvSpPr/>
          <p:nvPr/>
        </p:nvSpPr>
        <p:spPr>
          <a:xfrm>
            <a:off x="182909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Блок-схема: узел 6"/>
          <p:cNvSpPr/>
          <p:nvPr/>
        </p:nvSpPr>
        <p:spPr>
          <a:xfrm>
            <a:off x="8748464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Блок-схема: узел 7"/>
          <p:cNvSpPr/>
          <p:nvPr/>
        </p:nvSpPr>
        <p:spPr>
          <a:xfrm>
            <a:off x="179730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Блок-схема: узел 8"/>
          <p:cNvSpPr/>
          <p:nvPr/>
        </p:nvSpPr>
        <p:spPr>
          <a:xfrm>
            <a:off x="8748464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8643778"/>
      </p:ext>
    </p:extLst>
  </p:cSld>
  <p:clrMapOvr>
    <a:masterClrMapping/>
  </p:clrMapOvr>
  <p:transition spd="slow" advClick="0" advTm="15000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Irina\Desktop\ЗАГС\фоны ЗАГС\рамка революц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узел 3"/>
          <p:cNvSpPr/>
          <p:nvPr/>
        </p:nvSpPr>
        <p:spPr>
          <a:xfrm>
            <a:off x="182909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Блок-схема: узел 5"/>
          <p:cNvSpPr/>
          <p:nvPr/>
        </p:nvSpPr>
        <p:spPr>
          <a:xfrm>
            <a:off x="179730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Блок-схема: узел 6"/>
          <p:cNvSpPr/>
          <p:nvPr/>
        </p:nvSpPr>
        <p:spPr>
          <a:xfrm>
            <a:off x="8748464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Блок-схема: узел 7"/>
          <p:cNvSpPr/>
          <p:nvPr/>
        </p:nvSpPr>
        <p:spPr>
          <a:xfrm>
            <a:off x="8748464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Picture 2" descr="C:\Users\Irina\Desktop\ЗАГС\фото документы обработ\декрет о фамил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31" y="317122"/>
            <a:ext cx="3888432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984" y="608152"/>
            <a:ext cx="4500500" cy="5773176"/>
          </a:xfrm>
        </p:spPr>
        <p:txBody>
          <a:bodyPr>
            <a:normAutofit/>
          </a:bodyPr>
          <a:lstStyle/>
          <a:p>
            <a:pPr indent="360000" algn="just"/>
            <a:r>
              <a:rPr lang="ru-RU" sz="1600" dirty="0" smtClean="0">
                <a:solidFill>
                  <a:srgbClr val="574511"/>
                </a:solidFill>
                <a:latin typeface="Georgia" panose="02040502050405020303" pitchFamily="18" charset="0"/>
              </a:rPr>
              <a:t>Опубликованы еще несколько декретов</a:t>
            </a:r>
            <a:r>
              <a:rPr lang="ru-RU" sz="1600" dirty="0">
                <a:solidFill>
                  <a:srgbClr val="574511"/>
                </a:solidFill>
                <a:latin typeface="Georgia" panose="02040502050405020303" pitchFamily="18" charset="0"/>
              </a:rPr>
              <a:t>. «</a:t>
            </a:r>
            <a:r>
              <a:rPr lang="ru-RU" sz="1600" b="1" i="1" dirty="0">
                <a:solidFill>
                  <a:srgbClr val="574511"/>
                </a:solidFill>
                <a:latin typeface="Georgia" panose="02040502050405020303" pitchFamily="18" charset="0"/>
              </a:rPr>
              <a:t>О расторжении брака</a:t>
            </a:r>
            <a:r>
              <a:rPr lang="ru-RU" sz="1600" dirty="0">
                <a:solidFill>
                  <a:srgbClr val="574511"/>
                </a:solidFill>
                <a:latin typeface="Georgia" panose="02040502050405020303" pitchFamily="18" charset="0"/>
              </a:rPr>
              <a:t>» </a:t>
            </a:r>
            <a:r>
              <a:rPr lang="ru-RU" sz="1600" dirty="0" smtClean="0">
                <a:solidFill>
                  <a:srgbClr val="574511"/>
                </a:solidFill>
                <a:latin typeface="Georgia" panose="02040502050405020303" pitchFamily="18" charset="0"/>
              </a:rPr>
              <a:t>от  19  </a:t>
            </a:r>
            <a:r>
              <a:rPr lang="ru-RU" sz="1600" dirty="0">
                <a:solidFill>
                  <a:srgbClr val="574511"/>
                </a:solidFill>
                <a:latin typeface="Georgia" panose="02040502050405020303" pitchFamily="18" charset="0"/>
              </a:rPr>
              <a:t>декабря </a:t>
            </a:r>
            <a:r>
              <a:rPr lang="ru-RU" sz="1600" dirty="0" smtClean="0">
                <a:solidFill>
                  <a:srgbClr val="574511"/>
                </a:solidFill>
                <a:latin typeface="Georgia" panose="02040502050405020303" pitchFamily="18" charset="0"/>
              </a:rPr>
              <a:t>1917 года</a:t>
            </a:r>
            <a:r>
              <a:rPr lang="ru-RU" sz="1600" dirty="0">
                <a:solidFill>
                  <a:srgbClr val="574511"/>
                </a:solidFill>
                <a:latin typeface="Georgia" panose="02040502050405020303" pitchFamily="18" charset="0"/>
              </a:rPr>
              <a:t>, «</a:t>
            </a:r>
            <a:r>
              <a:rPr lang="ru-RU" sz="1600" b="1" i="1" dirty="0">
                <a:solidFill>
                  <a:srgbClr val="574511"/>
                </a:solidFill>
                <a:latin typeface="Georgia" panose="02040502050405020303" pitchFamily="18" charset="0"/>
              </a:rPr>
              <a:t>О кладбищах и похоронах</a:t>
            </a:r>
            <a:r>
              <a:rPr lang="ru-RU" sz="1600" dirty="0">
                <a:solidFill>
                  <a:srgbClr val="574511"/>
                </a:solidFill>
                <a:latin typeface="Georgia" panose="02040502050405020303" pitchFamily="18" charset="0"/>
              </a:rPr>
              <a:t>» от 7 </a:t>
            </a:r>
            <a:r>
              <a:rPr lang="ru-RU" sz="1600" dirty="0" smtClean="0">
                <a:solidFill>
                  <a:srgbClr val="574511"/>
                </a:solidFill>
                <a:latin typeface="Georgia" panose="02040502050405020303" pitchFamily="18" charset="0"/>
              </a:rPr>
              <a:t>декабря 1918 года. </a:t>
            </a:r>
            <a:r>
              <a:rPr lang="ru-RU" sz="1600" dirty="0">
                <a:solidFill>
                  <a:srgbClr val="574511"/>
                </a:solidFill>
                <a:latin typeface="Georgia" panose="02040502050405020303" pitchFamily="18" charset="0"/>
              </a:rPr>
              <a:t>В них </a:t>
            </a:r>
            <a:r>
              <a:rPr lang="ru-RU" sz="1600" dirty="0" smtClean="0">
                <a:solidFill>
                  <a:srgbClr val="574511"/>
                </a:solidFill>
                <a:latin typeface="Georgia" panose="02040502050405020303" pitchFamily="18" charset="0"/>
              </a:rPr>
              <a:t>прописывались правила оформления документов.</a:t>
            </a:r>
            <a:br>
              <a:rPr lang="ru-RU" sz="1600" dirty="0" smtClean="0">
                <a:solidFill>
                  <a:srgbClr val="574511"/>
                </a:solidFill>
                <a:latin typeface="Georgia" panose="02040502050405020303" pitchFamily="18" charset="0"/>
              </a:rPr>
            </a:br>
            <a:r>
              <a:rPr lang="ru-RU" sz="1600" dirty="0" smtClean="0">
                <a:solidFill>
                  <a:srgbClr val="574511"/>
                </a:solidFill>
                <a:latin typeface="Georgia" panose="02040502050405020303" pitchFamily="18" charset="0"/>
              </a:rPr>
              <a:t>  </a:t>
            </a:r>
            <a:r>
              <a:rPr lang="ru-RU" sz="1600" dirty="0">
                <a:solidFill>
                  <a:srgbClr val="574511"/>
                </a:solidFill>
                <a:latin typeface="Georgia" panose="02040502050405020303" pitchFamily="18" charset="0"/>
              </a:rPr>
              <a:t/>
            </a:r>
            <a:br>
              <a:rPr lang="ru-RU" sz="1600" dirty="0">
                <a:solidFill>
                  <a:srgbClr val="574511"/>
                </a:solidFill>
                <a:latin typeface="Georgia" panose="02040502050405020303" pitchFamily="18" charset="0"/>
              </a:rPr>
            </a:br>
            <a:r>
              <a:rPr lang="ru-RU" sz="1600" dirty="0" smtClean="0">
                <a:solidFill>
                  <a:srgbClr val="574511"/>
                </a:solidFill>
                <a:latin typeface="Georgia" panose="02040502050405020303" pitchFamily="18" charset="0"/>
              </a:rPr>
              <a:t>       4 </a:t>
            </a:r>
            <a:r>
              <a:rPr lang="ru-RU" sz="1600" dirty="0">
                <a:solidFill>
                  <a:srgbClr val="574511"/>
                </a:solidFill>
                <a:latin typeface="Georgia" panose="02040502050405020303" pitchFamily="18" charset="0"/>
              </a:rPr>
              <a:t>марта 1918 года вышел «</a:t>
            </a:r>
            <a:r>
              <a:rPr lang="ru-RU" sz="1600" b="1" i="1" dirty="0">
                <a:solidFill>
                  <a:srgbClr val="574511"/>
                </a:solidFill>
                <a:latin typeface="Georgia" panose="02040502050405020303" pitchFamily="18" charset="0"/>
              </a:rPr>
              <a:t>Декрет о правах граждан изменять свои фамилии и прозвища</a:t>
            </a:r>
            <a:r>
              <a:rPr lang="ru-RU" sz="1600" dirty="0">
                <a:solidFill>
                  <a:srgbClr val="574511"/>
                </a:solidFill>
                <a:latin typeface="Georgia" panose="02040502050405020303" pitchFamily="18" charset="0"/>
              </a:rPr>
              <a:t>». 25 мая </a:t>
            </a:r>
            <a:r>
              <a:rPr lang="ru-RU" sz="1600" dirty="0" smtClean="0">
                <a:solidFill>
                  <a:srgbClr val="574511"/>
                </a:solidFill>
                <a:latin typeface="Georgia" panose="02040502050405020303" pitchFamily="18" charset="0"/>
              </a:rPr>
              <a:t>в цен- тральной газете </a:t>
            </a:r>
            <a:r>
              <a:rPr lang="ru-RU" sz="1600" dirty="0">
                <a:solidFill>
                  <a:srgbClr val="574511"/>
                </a:solidFill>
                <a:latin typeface="Georgia" panose="02040502050405020303" pitchFamily="18" charset="0"/>
              </a:rPr>
              <a:t>«Известия</a:t>
            </a:r>
            <a:r>
              <a:rPr lang="ru-RU" sz="1600" dirty="0" smtClean="0">
                <a:solidFill>
                  <a:srgbClr val="574511"/>
                </a:solidFill>
                <a:latin typeface="Georgia" panose="02040502050405020303" pitchFamily="18" charset="0"/>
              </a:rPr>
              <a:t>» опубликован </a:t>
            </a:r>
            <a:r>
              <a:rPr lang="ru-RU" sz="1600" dirty="0">
                <a:solidFill>
                  <a:srgbClr val="574511"/>
                </a:solidFill>
                <a:latin typeface="Georgia" panose="02040502050405020303" pitchFamily="18" charset="0"/>
              </a:rPr>
              <a:t>текст декрета и разослан по всем ведомствам страны. Практически </a:t>
            </a:r>
            <a:r>
              <a:rPr lang="ru-RU" sz="1600" dirty="0" smtClean="0">
                <a:solidFill>
                  <a:srgbClr val="574511"/>
                </a:solidFill>
                <a:latin typeface="Georgia" panose="02040502050405020303" pitchFamily="18" charset="0"/>
              </a:rPr>
              <a:t>сразу появились </a:t>
            </a:r>
            <a:r>
              <a:rPr lang="ru-RU" sz="1600" dirty="0">
                <a:solidFill>
                  <a:srgbClr val="574511"/>
                </a:solidFill>
                <a:latin typeface="Georgia" panose="02040502050405020303" pitchFamily="18" charset="0"/>
              </a:rPr>
              <a:t>дела по смене фамилий. Например, заявление   от </a:t>
            </a:r>
            <a:r>
              <a:rPr lang="ru-RU" sz="1600" b="1" dirty="0">
                <a:solidFill>
                  <a:srgbClr val="574511"/>
                </a:solidFill>
                <a:latin typeface="Georgia" panose="02040502050405020303" pitchFamily="18" charset="0"/>
              </a:rPr>
              <a:t>12 июня  1918 года </a:t>
            </a:r>
            <a:r>
              <a:rPr lang="ru-RU" sz="1600" dirty="0">
                <a:solidFill>
                  <a:srgbClr val="574511"/>
                </a:solidFill>
                <a:latin typeface="Georgia" panose="02040502050405020303" pitchFamily="18" charset="0"/>
              </a:rPr>
              <a:t>от  бывшего солдата польского стрелкового полка Вальдемара </a:t>
            </a:r>
            <a:r>
              <a:rPr lang="ru-RU" sz="1600" dirty="0" smtClean="0">
                <a:solidFill>
                  <a:srgbClr val="574511"/>
                </a:solidFill>
                <a:latin typeface="Georgia" panose="02040502050405020303" pitchFamily="18" charset="0"/>
              </a:rPr>
              <a:t>Вальтеровича  </a:t>
            </a:r>
            <a:r>
              <a:rPr lang="ru-RU" sz="1600" dirty="0">
                <a:solidFill>
                  <a:srgbClr val="574511"/>
                </a:solidFill>
                <a:latin typeface="Georgia" panose="02040502050405020303" pitchFamily="18" charset="0"/>
              </a:rPr>
              <a:t>Очепко о замене </a:t>
            </a:r>
            <a:r>
              <a:rPr lang="ru-RU" sz="1600" dirty="0" smtClean="0">
                <a:solidFill>
                  <a:srgbClr val="574511"/>
                </a:solidFill>
                <a:latin typeface="Georgia" panose="02040502050405020303" pitchFamily="18" charset="0"/>
              </a:rPr>
              <a:t>на </a:t>
            </a:r>
            <a:r>
              <a:rPr lang="ru-RU" sz="1600" dirty="0">
                <a:solidFill>
                  <a:srgbClr val="574511"/>
                </a:solidFill>
                <a:latin typeface="Georgia" panose="02040502050405020303" pitchFamily="18" charset="0"/>
              </a:rPr>
              <a:t>фамилию Бальмонт</a:t>
            </a:r>
            <a:r>
              <a:rPr lang="ru-RU" sz="1600" dirty="0" smtClean="0">
                <a:solidFill>
                  <a:srgbClr val="574511"/>
                </a:solidFill>
                <a:latin typeface="Georgia" panose="02040502050405020303" pitchFamily="18" charset="0"/>
              </a:rPr>
              <a:t>. </a:t>
            </a:r>
            <a:r>
              <a:rPr lang="ru-RU" sz="1600" dirty="0">
                <a:solidFill>
                  <a:srgbClr val="574511"/>
                </a:solidFill>
                <a:latin typeface="Georgia" panose="02040502050405020303" pitchFamily="18" charset="0"/>
              </a:rPr>
              <a:t>Или дело от </a:t>
            </a:r>
            <a:r>
              <a:rPr lang="ru-RU" sz="1600" dirty="0" smtClean="0">
                <a:solidFill>
                  <a:srgbClr val="574511"/>
                </a:solidFill>
                <a:latin typeface="Georgia" panose="02040502050405020303" pitchFamily="18" charset="0"/>
              </a:rPr>
              <a:t> </a:t>
            </a:r>
            <a:r>
              <a:rPr lang="ru-RU" sz="1600" b="1" dirty="0" smtClean="0">
                <a:solidFill>
                  <a:srgbClr val="574511"/>
                </a:solidFill>
                <a:latin typeface="Georgia" panose="02040502050405020303" pitchFamily="18" charset="0"/>
              </a:rPr>
              <a:t>7 августа </a:t>
            </a:r>
            <a:r>
              <a:rPr lang="ru-RU" sz="1600" b="1" dirty="0">
                <a:solidFill>
                  <a:srgbClr val="574511"/>
                </a:solidFill>
                <a:latin typeface="Georgia" panose="02040502050405020303" pitchFamily="18" charset="0"/>
              </a:rPr>
              <a:t>1918 года </a:t>
            </a:r>
            <a:r>
              <a:rPr lang="ru-RU" sz="1600" dirty="0">
                <a:solidFill>
                  <a:srgbClr val="574511"/>
                </a:solidFill>
                <a:latin typeface="Georgia" panose="02040502050405020303" pitchFamily="18" charset="0"/>
              </a:rPr>
              <a:t>от бывшего германского, а ныне русского подданного, мастера </a:t>
            </a:r>
            <a:r>
              <a:rPr lang="ru-RU" sz="1600" dirty="0" smtClean="0">
                <a:solidFill>
                  <a:srgbClr val="574511"/>
                </a:solidFill>
                <a:latin typeface="Georgia" panose="02040502050405020303" pitchFamily="18" charset="0"/>
              </a:rPr>
              <a:t> колодок </a:t>
            </a:r>
            <a:r>
              <a:rPr lang="ru-RU" sz="1600" dirty="0">
                <a:solidFill>
                  <a:srgbClr val="574511"/>
                </a:solidFill>
                <a:latin typeface="Georgia" panose="02040502050405020303" pitchFamily="18" charset="0"/>
              </a:rPr>
              <a:t>для обуви, Ганса Степановича Бенде </a:t>
            </a:r>
            <a:r>
              <a:rPr lang="ru-RU" sz="1600" dirty="0" smtClean="0">
                <a:solidFill>
                  <a:srgbClr val="574511"/>
                </a:solidFill>
                <a:latin typeface="Georgia" panose="02040502050405020303" pitchFamily="18" charset="0"/>
              </a:rPr>
              <a:t>о </a:t>
            </a:r>
            <a:r>
              <a:rPr lang="ru-RU" sz="1600" dirty="0">
                <a:solidFill>
                  <a:srgbClr val="574511"/>
                </a:solidFill>
                <a:latin typeface="Georgia" panose="02040502050405020303" pitchFamily="18" charset="0"/>
              </a:rPr>
              <a:t>замене </a:t>
            </a:r>
            <a:r>
              <a:rPr lang="ru-RU" sz="1600" dirty="0" smtClean="0">
                <a:solidFill>
                  <a:srgbClr val="574511"/>
                </a:solidFill>
                <a:latin typeface="Georgia" panose="02040502050405020303" pitchFamily="18" charset="0"/>
              </a:rPr>
              <a:t>своей  фамилии на фамилию Юшков.      </a:t>
            </a:r>
            <a:r>
              <a:rPr lang="ru-RU" sz="1600" dirty="0">
                <a:solidFill>
                  <a:srgbClr val="574511"/>
                </a:solidFill>
                <a:latin typeface="Georgia" panose="02040502050405020303" pitchFamily="18" charset="0"/>
              </a:rPr>
              <a:t/>
            </a:r>
            <a:br>
              <a:rPr lang="ru-RU" sz="1600" dirty="0">
                <a:solidFill>
                  <a:srgbClr val="574511"/>
                </a:solidFill>
                <a:latin typeface="Georgia" panose="02040502050405020303" pitchFamily="18" charset="0"/>
              </a:rPr>
            </a:br>
            <a:endParaRPr lang="ru-RU" sz="1600" dirty="0">
              <a:solidFill>
                <a:srgbClr val="574511"/>
              </a:solidFill>
              <a:latin typeface="Georgia" panose="0204050205040502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584" y="5972408"/>
            <a:ext cx="3168352" cy="523220"/>
          </a:xfrm>
          <a:prstGeom prst="rect">
            <a:avLst/>
          </a:prstGeom>
          <a:solidFill>
            <a:schemeClr val="bg2">
              <a:lumMod val="90000"/>
              <a:alpha val="71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574511"/>
                </a:solidFill>
                <a:latin typeface="Georgia" panose="02040502050405020303" pitchFamily="18" charset="0"/>
              </a:rPr>
              <a:t>Декрет о праве  граждан на смену фамилии и прозвища.</a:t>
            </a:r>
            <a:endParaRPr lang="ru-RU" sz="1400" b="1" i="1" dirty="0">
              <a:solidFill>
                <a:srgbClr val="57451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378054"/>
      </p:ext>
    </p:extLst>
  </p:cSld>
  <p:clrMapOvr>
    <a:masterClrMapping/>
  </p:clrMapOvr>
  <p:transition spd="slow" advClick="0" advTm="15000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Picture 2" descr="C:\Users\Irina\Desktop\ЗАГС\фоны ЗАГС\лист 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145"/>
            <a:ext cx="9144000" cy="6974632"/>
          </a:xfrm>
          <a:prstGeom prst="rect">
            <a:avLst/>
          </a:prstGeom>
          <a:noFill/>
          <a:ln>
            <a:solidFill>
              <a:srgbClr val="66511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Irina\Desktop\ЗАГС\фото документы обработ\заявление Очепк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3456384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Irina\Desktop\ЗАГС\фото документы обработ\квитанц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60648"/>
            <a:ext cx="3948931" cy="198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Irina\Desktop\ЗАГС\фото документы обработ\Бенде прошение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780928"/>
            <a:ext cx="3096344" cy="384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Irina\Desktop\ЗАГС\фото документы обработ\Бенде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060848"/>
            <a:ext cx="2697559" cy="365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Блок-схема: узел 7"/>
          <p:cNvSpPr/>
          <p:nvPr/>
        </p:nvSpPr>
        <p:spPr>
          <a:xfrm>
            <a:off x="182909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Блок-схема: узел 8"/>
          <p:cNvSpPr/>
          <p:nvPr/>
        </p:nvSpPr>
        <p:spPr>
          <a:xfrm>
            <a:off x="8808984" y="211936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Блок-схема: узел 9"/>
          <p:cNvSpPr/>
          <p:nvPr/>
        </p:nvSpPr>
        <p:spPr>
          <a:xfrm>
            <a:off x="8748464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Блок-схема: узел 10"/>
          <p:cNvSpPr/>
          <p:nvPr/>
        </p:nvSpPr>
        <p:spPr>
          <a:xfrm>
            <a:off x="179730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82909" y="5229671"/>
            <a:ext cx="3236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4A3A0E"/>
                </a:solidFill>
                <a:latin typeface="Georgia" panose="02040502050405020303" pitchFamily="18" charset="0"/>
              </a:rPr>
              <a:t>Документы </a:t>
            </a:r>
          </a:p>
          <a:p>
            <a:pPr algn="ctr"/>
            <a:r>
              <a:rPr lang="ru-RU" sz="1600" b="1" i="1" dirty="0" smtClean="0">
                <a:solidFill>
                  <a:srgbClr val="4A3A0E"/>
                </a:solidFill>
                <a:latin typeface="Georgia" panose="02040502050405020303" pitchFamily="18" charset="0"/>
              </a:rPr>
              <a:t>о смене фамилии. 1918 год.</a:t>
            </a:r>
            <a:endParaRPr lang="ru-RU" sz="1600" b="1" i="1" dirty="0">
              <a:solidFill>
                <a:srgbClr val="4A3A0E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862630"/>
      </p:ext>
    </p:extLst>
  </p:cSld>
  <p:clrMapOvr>
    <a:masterClrMapping/>
  </p:clrMapOvr>
  <p:transition spd="slow" advClick="0" advTm="1500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Быкова А\ЗАГС\фото документы обработ\лист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узел 3"/>
          <p:cNvSpPr/>
          <p:nvPr/>
        </p:nvSpPr>
        <p:spPr>
          <a:xfrm>
            <a:off x="182909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Блок-схема: узел 5"/>
          <p:cNvSpPr/>
          <p:nvPr/>
        </p:nvSpPr>
        <p:spPr>
          <a:xfrm>
            <a:off x="179730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Блок-схема: узел 6"/>
          <p:cNvSpPr/>
          <p:nvPr/>
        </p:nvSpPr>
        <p:spPr>
          <a:xfrm>
            <a:off x="8748464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Блок-схема: узел 7"/>
          <p:cNvSpPr/>
          <p:nvPr/>
        </p:nvSpPr>
        <p:spPr>
          <a:xfrm>
            <a:off x="8748464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87244" y="1268760"/>
            <a:ext cx="8169511" cy="4968552"/>
          </a:xfrm>
          <a:solidFill>
            <a:schemeClr val="bg2">
              <a:alpha val="80000"/>
            </a:schemeClr>
          </a:solidFill>
          <a:effectLst/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   Мы 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встречаем на улицах  свадебные  кортежи, спешащие к роскошному зданию в центре города – Дворцу  бракосочетания. Еще одна пара скоро подпишет свой первый совместный документ - свидетельство о браке. Через какое-то время молодые люди придут в это здание с новорожденным ребенком на руках,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чтобы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дать ему имя и получить первый документ в жизни  каждого человека – свидетельство о рождении. И  это вручение тоже будет торжественным, в окружении близких людей. Наиболее значимые события в жизни каждого человека: рождение, создание семьи, смерть, а также развод, усыновление, смена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имени, фамилии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находят подтверждение в документальных свидетельствах  и  регистрируются в органах записи актов гражданского состояния – ЗАГС. </a:t>
            </a:r>
          </a:p>
          <a:p>
            <a:pPr marL="0" indent="0" algn="just">
              <a:buNone/>
            </a:pP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   </a:t>
            </a:r>
            <a:r>
              <a:rPr lang="ru-RU" sz="1800" b="1" i="1" dirty="0" smtClean="0">
                <a:solidFill>
                  <a:srgbClr val="4A3A0E"/>
                </a:solidFill>
                <a:latin typeface="Georgia" panose="02040502050405020303" pitchFamily="18" charset="0"/>
              </a:rPr>
              <a:t>В </a:t>
            </a:r>
            <a:r>
              <a:rPr lang="ru-RU" sz="1800" b="1" i="1" dirty="0">
                <a:solidFill>
                  <a:srgbClr val="4A3A0E"/>
                </a:solidFill>
                <a:latin typeface="Georgia" panose="02040502050405020303" pitchFamily="18" charset="0"/>
              </a:rPr>
              <a:t>2017 году исполняется  </a:t>
            </a:r>
            <a:r>
              <a:rPr lang="ru-RU" sz="2400" b="1" i="1" dirty="0">
                <a:solidFill>
                  <a:srgbClr val="C00000"/>
                </a:solidFill>
                <a:latin typeface="Georgia" panose="02040502050405020303" pitchFamily="18" charset="0"/>
              </a:rPr>
              <a:t>100  лет </a:t>
            </a:r>
            <a:r>
              <a:rPr lang="ru-RU" sz="1800" b="1" i="1" dirty="0">
                <a:solidFill>
                  <a:srgbClr val="4A3A0E"/>
                </a:solidFill>
                <a:latin typeface="Georgia" panose="02040502050405020303" pitchFamily="18" charset="0"/>
              </a:rPr>
              <a:t>со  дня образования   органов  ЗАГС, службы - сопровождающей  каждого человека на протяжении всей его жизни. </a:t>
            </a:r>
          </a:p>
          <a:p>
            <a:pPr marL="0" indent="0" algn="just">
              <a:buNone/>
            </a:pP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   Что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же было до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возникновения органов  ЗАГС?</a:t>
            </a:r>
            <a:endParaRPr lang="ru-RU" sz="1800" dirty="0">
              <a:solidFill>
                <a:srgbClr val="4A3A0E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835233"/>
      </p:ext>
    </p:extLst>
  </p:cSld>
  <p:clrMapOvr>
    <a:masterClrMapping/>
  </p:clrMapOvr>
  <p:transition spd="slow" advClick="0" advTm="15000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Быкова А\ЗАГС\фоны ЗАГС\11.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узел 3"/>
          <p:cNvSpPr/>
          <p:nvPr/>
        </p:nvSpPr>
        <p:spPr>
          <a:xfrm>
            <a:off x="182909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Блок-схема: узел 5"/>
          <p:cNvSpPr/>
          <p:nvPr/>
        </p:nvSpPr>
        <p:spPr>
          <a:xfrm>
            <a:off x="179730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Блок-схема: узел 6"/>
          <p:cNvSpPr/>
          <p:nvPr/>
        </p:nvSpPr>
        <p:spPr>
          <a:xfrm>
            <a:off x="8748464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Блок-схема: узел 7"/>
          <p:cNvSpPr/>
          <p:nvPr/>
        </p:nvSpPr>
        <p:spPr>
          <a:xfrm>
            <a:off x="8748464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03648" y="1268760"/>
            <a:ext cx="6480720" cy="4752528"/>
          </a:xfrm>
          <a:gradFill>
            <a:gsLst>
              <a:gs pos="0">
                <a:srgbClr val="EBD7AF">
                  <a:alpha val="56000"/>
                </a:srgbClr>
              </a:gs>
              <a:gs pos="64999">
                <a:schemeClr val="accent6">
                  <a:lumMod val="20000"/>
                  <a:lumOff val="80000"/>
                </a:schemeClr>
              </a:gs>
              <a:gs pos="100000">
                <a:srgbClr val="EBD7AF"/>
              </a:gs>
            </a:gsLst>
            <a:lin ang="19200000" scaled="0"/>
          </a:gradFill>
          <a:ln>
            <a:noFill/>
          </a:ln>
        </p:spPr>
        <p:txBody>
          <a:bodyPr>
            <a:normAutofit fontScale="32500" lnSpcReduction="20000"/>
          </a:bodyPr>
          <a:lstStyle/>
          <a:p>
            <a:pPr marL="0" indent="0" algn="just">
              <a:buNone/>
            </a:pPr>
            <a:r>
              <a:rPr lang="ru-RU" sz="3800" dirty="0" smtClean="0">
                <a:latin typeface="Georgia" panose="02040502050405020303" pitchFamily="18" charset="0"/>
              </a:rPr>
              <a:t>     </a:t>
            </a:r>
            <a:r>
              <a:rPr lang="ru-RU" sz="55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С </a:t>
            </a:r>
            <a:r>
              <a:rPr lang="ru-RU" sz="5500" dirty="0">
                <a:solidFill>
                  <a:srgbClr val="4A3A0E"/>
                </a:solidFill>
                <a:latin typeface="Georgia" panose="02040502050405020303" pitchFamily="18" charset="0"/>
              </a:rPr>
              <a:t>марта 1919 года в Сарапульском отделе ЗАГС работало 5 человек: заведующий  отделом, секретарь, помощник секретаря, </a:t>
            </a:r>
            <a:r>
              <a:rPr lang="ru-RU" sz="55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регистратор и журналист</a:t>
            </a:r>
            <a:r>
              <a:rPr lang="ru-RU" sz="5500" dirty="0">
                <a:solidFill>
                  <a:srgbClr val="4A3A0E"/>
                </a:solidFill>
                <a:latin typeface="Georgia" panose="02040502050405020303" pitchFamily="18" charset="0"/>
              </a:rPr>
              <a:t>, </a:t>
            </a:r>
            <a:r>
              <a:rPr lang="ru-RU" sz="55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курьер-сторож. Отдел</a:t>
            </a:r>
            <a:r>
              <a:rPr lang="ru-RU" sz="5500" dirty="0">
                <a:solidFill>
                  <a:srgbClr val="4A3A0E"/>
                </a:solidFill>
                <a:latin typeface="Georgia" panose="02040502050405020303" pitchFamily="18" charset="0"/>
              </a:rPr>
              <a:t> </a:t>
            </a:r>
            <a:r>
              <a:rPr lang="ru-RU" sz="55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ЗАГС</a:t>
            </a:r>
            <a:r>
              <a:rPr lang="ru-RU" sz="5500" dirty="0">
                <a:solidFill>
                  <a:srgbClr val="574511"/>
                </a:solidFill>
                <a:latin typeface="Georgia" panose="02040502050405020303" pitchFamily="18" charset="0"/>
              </a:rPr>
              <a:t> </a:t>
            </a:r>
            <a:r>
              <a:rPr lang="ru-RU" sz="55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работал </a:t>
            </a:r>
            <a:r>
              <a:rPr lang="ru-RU" sz="5500" dirty="0">
                <a:solidFill>
                  <a:srgbClr val="4A3A0E"/>
                </a:solidFill>
                <a:latin typeface="Georgia" panose="02040502050405020303" pitchFamily="18" charset="0"/>
              </a:rPr>
              <a:t>в тесном </a:t>
            </a:r>
            <a:r>
              <a:rPr lang="ru-RU" sz="55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контакте с </a:t>
            </a:r>
            <a:r>
              <a:rPr lang="ru-RU" sz="5500" dirty="0">
                <a:solidFill>
                  <a:srgbClr val="4A3A0E"/>
                </a:solidFill>
                <a:latin typeface="Georgia" panose="02040502050405020303" pitchFamily="18" charset="0"/>
              </a:rPr>
              <a:t>органами здравоохранения, внутренних дел и военными комиссариатами.</a:t>
            </a:r>
            <a:r>
              <a:rPr lang="ru-RU" sz="5500" b="1" dirty="0">
                <a:solidFill>
                  <a:srgbClr val="4A3A0E"/>
                </a:solidFill>
                <a:latin typeface="Georgia" panose="02040502050405020303" pitchFamily="18" charset="0"/>
              </a:rPr>
              <a:t> </a:t>
            </a:r>
            <a:r>
              <a:rPr lang="ru-RU" sz="55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В отделе  велись:</a:t>
            </a:r>
            <a:endParaRPr lang="ru-RU" sz="5500" dirty="0">
              <a:solidFill>
                <a:srgbClr val="4A3A0E"/>
              </a:solidFill>
              <a:latin typeface="Georgia" panose="02040502050405020303" pitchFamily="18" charset="0"/>
            </a:endParaRPr>
          </a:p>
          <a:p>
            <a:pPr marL="0" indent="0" algn="just">
              <a:buNone/>
            </a:pPr>
            <a:r>
              <a:rPr lang="ru-RU" sz="5500" dirty="0">
                <a:solidFill>
                  <a:srgbClr val="4A3A0E"/>
                </a:solidFill>
                <a:latin typeface="Georgia" panose="02040502050405020303" pitchFamily="18" charset="0"/>
              </a:rPr>
              <a:t>·  книги записей рождений;</a:t>
            </a:r>
          </a:p>
          <a:p>
            <a:pPr marL="0" indent="0" algn="just">
              <a:buNone/>
            </a:pPr>
            <a:r>
              <a:rPr lang="ru-RU" sz="5500" dirty="0">
                <a:solidFill>
                  <a:srgbClr val="4A3A0E"/>
                </a:solidFill>
                <a:latin typeface="Georgia" panose="02040502050405020303" pitchFamily="18" charset="0"/>
              </a:rPr>
              <a:t>·  книги записей смертей;</a:t>
            </a:r>
          </a:p>
          <a:p>
            <a:pPr marL="0" indent="0" algn="just">
              <a:buNone/>
            </a:pPr>
            <a:r>
              <a:rPr lang="ru-RU" sz="55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·  книги </a:t>
            </a:r>
            <a:r>
              <a:rPr lang="ru-RU" sz="5500" dirty="0">
                <a:solidFill>
                  <a:srgbClr val="4A3A0E"/>
                </a:solidFill>
                <a:latin typeface="Georgia" panose="02040502050405020303" pitchFamily="18" charset="0"/>
              </a:rPr>
              <a:t>записей отсутствующих </a:t>
            </a:r>
            <a:r>
              <a:rPr lang="ru-RU" sz="55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  граждан </a:t>
            </a:r>
            <a:r>
              <a:rPr lang="ru-RU" sz="5500" dirty="0">
                <a:solidFill>
                  <a:srgbClr val="4A3A0E"/>
                </a:solidFill>
                <a:latin typeface="Georgia" panose="02040502050405020303" pitchFamily="18" charset="0"/>
              </a:rPr>
              <a:t>города;</a:t>
            </a:r>
          </a:p>
          <a:p>
            <a:pPr marL="0" indent="0" algn="just">
              <a:buNone/>
            </a:pPr>
            <a:r>
              <a:rPr lang="ru-RU" sz="5500" dirty="0">
                <a:solidFill>
                  <a:srgbClr val="4A3A0E"/>
                </a:solidFill>
                <a:latin typeface="Georgia" panose="02040502050405020303" pitchFamily="18" charset="0"/>
              </a:rPr>
              <a:t>·  книги записей браков;</a:t>
            </a:r>
          </a:p>
          <a:p>
            <a:pPr marL="0" indent="0" algn="just">
              <a:buNone/>
            </a:pPr>
            <a:r>
              <a:rPr lang="ru-RU" sz="5500" dirty="0">
                <a:solidFill>
                  <a:srgbClr val="4A3A0E"/>
                </a:solidFill>
                <a:latin typeface="Georgia" panose="02040502050405020303" pitchFamily="18" charset="0"/>
              </a:rPr>
              <a:t>·  книги записей разводов;</a:t>
            </a:r>
          </a:p>
          <a:p>
            <a:pPr marL="0" indent="0" algn="just">
              <a:buNone/>
            </a:pPr>
            <a:r>
              <a:rPr lang="ru-RU" sz="55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·  книги </a:t>
            </a:r>
            <a:r>
              <a:rPr lang="ru-RU" sz="5500" dirty="0">
                <a:solidFill>
                  <a:srgbClr val="4A3A0E"/>
                </a:solidFill>
                <a:latin typeface="Georgia" panose="02040502050405020303" pitchFamily="18" charset="0"/>
              </a:rPr>
              <a:t>заявлений о происхождении зачатых детей;</a:t>
            </a:r>
          </a:p>
          <a:p>
            <a:pPr marL="0" indent="0" algn="just">
              <a:buNone/>
            </a:pPr>
            <a:r>
              <a:rPr lang="ru-RU" sz="5500" dirty="0">
                <a:solidFill>
                  <a:srgbClr val="4A3A0E"/>
                </a:solidFill>
                <a:latin typeface="Georgia" panose="02040502050405020303" pitchFamily="18" charset="0"/>
              </a:rPr>
              <a:t>·  книги записей лиц, изменивших фамилии и прозвища, и </a:t>
            </a:r>
            <a:r>
              <a:rPr lang="ru-RU" sz="55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алфавит </a:t>
            </a:r>
            <a:r>
              <a:rPr lang="ru-RU" sz="5500" dirty="0">
                <a:solidFill>
                  <a:srgbClr val="4A3A0E"/>
                </a:solidFill>
                <a:latin typeface="Georgia" panose="02040502050405020303" pitchFamily="18" charset="0"/>
              </a:rPr>
              <a:t>к </a:t>
            </a:r>
            <a:r>
              <a:rPr lang="ru-RU" sz="55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ним.</a:t>
            </a:r>
          </a:p>
          <a:p>
            <a:pPr marL="0" indent="0" algn="just">
              <a:buNone/>
            </a:pPr>
            <a:r>
              <a:rPr lang="ru-RU" sz="55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Государством </a:t>
            </a:r>
            <a:r>
              <a:rPr lang="ru-RU" sz="5500" dirty="0">
                <a:solidFill>
                  <a:srgbClr val="4A3A0E"/>
                </a:solidFill>
                <a:latin typeface="Georgia" panose="02040502050405020303" pitchFamily="18" charset="0"/>
              </a:rPr>
              <a:t>признавались законными все документы, выданные  не позднее 31 декабря 1917 года, а также метрические документы. </a:t>
            </a:r>
            <a:endParaRPr lang="ru-RU" sz="5500" dirty="0"/>
          </a:p>
        </p:txBody>
      </p:sp>
    </p:spTree>
    <p:extLst>
      <p:ext uri="{BB962C8B-B14F-4D97-AF65-F5344CB8AC3E}">
        <p14:creationId xmlns:p14="http://schemas.microsoft.com/office/powerpoint/2010/main" val="2422688217"/>
      </p:ext>
    </p:extLst>
  </p:cSld>
  <p:clrMapOvr>
    <a:masterClrMapping/>
  </p:clrMapOvr>
  <p:transition spd="slow" advClick="0" advTm="15000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E:\Быкова А\ЗАГС\фоны ЗАГС\11.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узел 3"/>
          <p:cNvSpPr/>
          <p:nvPr/>
        </p:nvSpPr>
        <p:spPr>
          <a:xfrm>
            <a:off x="182909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Блок-схема: узел 5"/>
          <p:cNvSpPr/>
          <p:nvPr/>
        </p:nvSpPr>
        <p:spPr>
          <a:xfrm>
            <a:off x="179730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Блок-схема: узел 6"/>
          <p:cNvSpPr/>
          <p:nvPr/>
        </p:nvSpPr>
        <p:spPr>
          <a:xfrm>
            <a:off x="8748464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Блок-схема: узел 7"/>
          <p:cNvSpPr/>
          <p:nvPr/>
        </p:nvSpPr>
        <p:spPr>
          <a:xfrm>
            <a:off x="8748464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Объект 4"/>
          <p:cNvSpPr>
            <a:spLocks noGrp="1"/>
          </p:cNvSpPr>
          <p:nvPr>
            <p:ph sz="half" idx="2"/>
          </p:nvPr>
        </p:nvSpPr>
        <p:spPr>
          <a:xfrm>
            <a:off x="719572" y="958103"/>
            <a:ext cx="7704856" cy="4559129"/>
          </a:xfr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0"/>
            <a:tileRect/>
          </a:gra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Выписки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из церковных книг еще долго служили своим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владельцам. Обилие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разных документов, указов, циркуляров порождало путаницу в работе. Выдержка из  обращения  Управления Сарапульской Уездной Советской рабоче-крестьянской  милиции от января 1921 года в подотдел ЗАГС, является примером отчаянной попытки навести порядок в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работе</a:t>
            </a:r>
            <a:r>
              <a:rPr lang="ru-RU" sz="1800" dirty="0" smtClean="0">
                <a:solidFill>
                  <a:srgbClr val="665114"/>
                </a:solidFill>
                <a:latin typeface="Georgia" panose="02040502050405020303" pitchFamily="18" charset="0"/>
              </a:rPr>
              <a:t>: </a:t>
            </a:r>
            <a:r>
              <a:rPr lang="ru-RU" sz="1800" i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«За последнее время подотдел ЗАГС бесцельно гоняет  взад и вперед  граждан, желающих выйти замуж, в милицию для получения  справки женат ли, вдов ли, холост ли  и т.д. В то время как в милиции такой регистрации всех граждан не имеется  поэтому  таковых справок  не ожидайте  и граждан из учреждения в учреждение не  гоняйте,  создавая несуразную </a:t>
            </a:r>
            <a:r>
              <a:rPr lang="ru-RU" sz="1800" i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волокиту, </a:t>
            </a:r>
            <a:r>
              <a:rPr lang="ru-RU" sz="1800" i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…  легче  умереть чем замуж выйти, поэтому  предлагается прекратить  подобные гонения граждан в милицию.» </a:t>
            </a:r>
            <a:endParaRPr lang="ru-RU" sz="1800" dirty="0">
              <a:solidFill>
                <a:srgbClr val="66511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900480"/>
      </p:ext>
    </p:extLst>
  </p:cSld>
  <p:clrMapOvr>
    <a:masterClrMapping/>
  </p:clrMapOvr>
  <p:transition spd="slow" advClick="0" advTm="15000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E:\Быкова А\ЗАГС\фоны ЗАГС\11.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Быкова А\ЗАГС\фото документы обработ\1 - 0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75" y="676833"/>
            <a:ext cx="7505650" cy="550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11660" y="5719502"/>
            <a:ext cx="6120680" cy="923330"/>
          </a:xfrm>
          <a:prstGeom prst="rect">
            <a:avLst/>
          </a:prstGeom>
          <a:solidFill>
            <a:schemeClr val="accent6">
              <a:lumMod val="20000"/>
              <a:lumOff val="80000"/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4A3A0E"/>
                </a:solidFill>
                <a:latin typeface="Georgia" panose="02040502050405020303" pitchFamily="18" charset="0"/>
              </a:rPr>
              <a:t> Обращение  </a:t>
            </a:r>
            <a:r>
              <a:rPr lang="ru-RU" dirty="0">
                <a:solidFill>
                  <a:srgbClr val="4A3A0E"/>
                </a:solidFill>
                <a:latin typeface="Georgia" panose="02040502050405020303" pitchFamily="18" charset="0"/>
              </a:rPr>
              <a:t>Управления Сарапульской Уездной Советской рабоче-крестьянской  милиции от января 1921 года в подотдел ЗАГС</a:t>
            </a:r>
            <a:endParaRPr lang="ru-RU" dirty="0"/>
          </a:p>
        </p:txBody>
      </p:sp>
      <p:sp>
        <p:nvSpPr>
          <p:cNvPr id="8" name="Блок-схема: узел 7"/>
          <p:cNvSpPr/>
          <p:nvPr/>
        </p:nvSpPr>
        <p:spPr>
          <a:xfrm>
            <a:off x="182909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Блок-схема: узел 8"/>
          <p:cNvSpPr/>
          <p:nvPr/>
        </p:nvSpPr>
        <p:spPr>
          <a:xfrm>
            <a:off x="8748464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Блок-схема: узел 9"/>
          <p:cNvSpPr/>
          <p:nvPr/>
        </p:nvSpPr>
        <p:spPr>
          <a:xfrm>
            <a:off x="179730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Блок-схема: узел 10"/>
          <p:cNvSpPr/>
          <p:nvPr/>
        </p:nvSpPr>
        <p:spPr>
          <a:xfrm>
            <a:off x="8748464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1986919"/>
      </p:ext>
    </p:extLst>
  </p:cSld>
  <p:clrMapOvr>
    <a:masterClrMapping/>
  </p:clrMapOvr>
  <p:transition spd="slow" advClick="0" advTm="15000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Быкова А\ЗАГС\фоны ЗАГС\11.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700808"/>
            <a:ext cx="8003232" cy="4248471"/>
          </a:xfrm>
          <a:gradFill flip="none" rotWithShape="1">
            <a:gsLst>
              <a:gs pos="0">
                <a:srgbClr val="FFEFD1">
                  <a:alpha val="12000"/>
                </a:srgbClr>
              </a:gs>
              <a:gs pos="30000">
                <a:srgbClr val="F0EBD5"/>
              </a:gs>
              <a:gs pos="100000">
                <a:srgbClr val="D1C39F"/>
              </a:gs>
            </a:gsLst>
            <a:lin ang="16800000" scaled="0"/>
            <a:tileRect/>
          </a:gra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     Кроме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административного хаоса в 20-х годах в  Сарапульском уезде  бушевали эпидемии  болезней  сопутствовавших  разрухе  в жизни людей. Мерой по уменьшению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заболеваемости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стало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требование адми- нистрацией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города представлять справки о здоровье при заключении брака. Из циркуляра: 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«</a:t>
            </a:r>
            <a:r>
              <a:rPr lang="ru-RU" sz="1800" i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Ввиду массовой заболеваемости венерическими заболеваниями, во всех ЗАГС уезда.., при заключении брака  обязательно требуются свидетельства о не заболеваемости  венерическими болезнями, в противном случае брак не заключается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».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Многие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предприятия не работали, в стране бушевал бумажный голод. Все отделы ЗАГС  Сарапульского уезда испытывали острую нехватку журналов для регистрации,  использовались любые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обрывки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бумаги. Часто в ход шли документы царского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периода. Книг для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записи умерших не хватало, поэтому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 учет  велся 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плохо,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 данные  искажались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. </a:t>
            </a:r>
          </a:p>
          <a:p>
            <a:pPr marL="0" indent="0">
              <a:buNone/>
            </a:pPr>
            <a:endParaRPr lang="ru-RU" sz="1800" dirty="0"/>
          </a:p>
        </p:txBody>
      </p:sp>
      <p:sp>
        <p:nvSpPr>
          <p:cNvPr id="4" name="Блок-схема: узел 3"/>
          <p:cNvSpPr/>
          <p:nvPr/>
        </p:nvSpPr>
        <p:spPr>
          <a:xfrm>
            <a:off x="182909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Блок-схема: узел 4"/>
          <p:cNvSpPr/>
          <p:nvPr/>
        </p:nvSpPr>
        <p:spPr>
          <a:xfrm>
            <a:off x="8748464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Блок-схема: узел 5"/>
          <p:cNvSpPr/>
          <p:nvPr/>
        </p:nvSpPr>
        <p:spPr>
          <a:xfrm>
            <a:off x="179730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Блок-схема: узел 6"/>
          <p:cNvSpPr/>
          <p:nvPr/>
        </p:nvSpPr>
        <p:spPr>
          <a:xfrm>
            <a:off x="8748464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9969200"/>
      </p:ext>
    </p:extLst>
  </p:cSld>
  <p:clrMapOvr>
    <a:masterClrMapping/>
  </p:clrMapOvr>
  <p:transition spd="slow" advClick="0" advTm="15000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Irina\Desktop\ЗАГС\фоны ЗАГС\лист 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66511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22912" cy="6250706"/>
          </a:xfrm>
        </p:spPr>
        <p:txBody>
          <a:bodyPr>
            <a:normAutofit/>
          </a:bodyPr>
          <a:lstStyle/>
          <a:p>
            <a:pPr algn="just"/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      В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таких жизненных условиях заключение брака, по сути, было формальной процедурой и носило сугубо деловой характер. После уплаты взноса  брачующиеся заявляли о добровольном вступлении в брак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и распи- сывались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в книге регистрации, на этом церемония заканчивалась.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Никакого празд- ника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, уважения к событию. Не существовало даже отметок в паспортах, да и сами «пурпурные книжицы» были введены только в 1932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году. Именно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в первые годы и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появился своеобразный термин «распи- саться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», на бытовом уровне означающий заключение брака. В обиход вошло новое для того времени понятие «гражданский брак».  Еще долго такой брак, без венчания, люди считали незаконным сожительством. Многие и сейчас под словосочетанием «гражданский брак» понимают сожительство без штампа в паспорте и кольца на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руке.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/>
            </a:r>
            <a:b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</a:br>
            <a:endParaRPr lang="ru-RU" sz="1800" dirty="0">
              <a:solidFill>
                <a:srgbClr val="4A3A0E"/>
              </a:solidFill>
              <a:latin typeface="Georgia" panose="02040502050405020303" pitchFamily="18" charset="0"/>
            </a:endParaRPr>
          </a:p>
        </p:txBody>
      </p:sp>
      <p:pic>
        <p:nvPicPr>
          <p:cNvPr id="6146" name="Picture 2" descr="C:\Users\Irina\Desktop\ЗАГС\фото ЗАГС\Тройнины Ефросиния и Александр 1930 г.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24744"/>
            <a:ext cx="2990850" cy="405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52120" y="5176045"/>
            <a:ext cx="3276364" cy="62922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sz="1400" b="1" i="1" dirty="0" smtClean="0">
                <a:solidFill>
                  <a:srgbClr val="4A3A0E"/>
                </a:solidFill>
                <a:latin typeface="Georgia" panose="02040502050405020303" pitchFamily="18" charset="0"/>
              </a:rPr>
              <a:t>  Тройнины</a:t>
            </a:r>
          </a:p>
          <a:p>
            <a:pPr marL="0" indent="0" algn="ctr">
              <a:buNone/>
            </a:pPr>
            <a:r>
              <a:rPr lang="ru-RU" sz="1400" b="1" i="1" dirty="0" smtClean="0">
                <a:solidFill>
                  <a:srgbClr val="4A3A0E"/>
                </a:solidFill>
                <a:latin typeface="Georgia" panose="02040502050405020303" pitchFamily="18" charset="0"/>
              </a:rPr>
              <a:t> Ефросиния и Александр.</a:t>
            </a:r>
          </a:p>
          <a:p>
            <a:pPr marL="0" indent="0" algn="ctr">
              <a:buNone/>
            </a:pPr>
            <a:r>
              <a:rPr lang="ru-RU" sz="1400" b="1" i="1" dirty="0" smtClean="0">
                <a:solidFill>
                  <a:srgbClr val="4A3A0E"/>
                </a:solidFill>
                <a:latin typeface="Georgia" panose="02040502050405020303" pitchFamily="18" charset="0"/>
              </a:rPr>
              <a:t>1930 г.</a:t>
            </a:r>
            <a:endParaRPr lang="ru-RU" sz="1400" b="1" i="1" dirty="0">
              <a:solidFill>
                <a:srgbClr val="4A3A0E"/>
              </a:solidFill>
              <a:latin typeface="Georgia" panose="02040502050405020303" pitchFamily="18" charset="0"/>
            </a:endParaRPr>
          </a:p>
        </p:txBody>
      </p:sp>
      <p:sp>
        <p:nvSpPr>
          <p:cNvPr id="6" name="Блок-схема: узел 5"/>
          <p:cNvSpPr/>
          <p:nvPr/>
        </p:nvSpPr>
        <p:spPr>
          <a:xfrm>
            <a:off x="182909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Блок-схема: узел 6"/>
          <p:cNvSpPr/>
          <p:nvPr/>
        </p:nvSpPr>
        <p:spPr>
          <a:xfrm>
            <a:off x="8748464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Блок-схема: узел 7"/>
          <p:cNvSpPr/>
          <p:nvPr/>
        </p:nvSpPr>
        <p:spPr>
          <a:xfrm>
            <a:off x="179730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Блок-схема: узел 8"/>
          <p:cNvSpPr/>
          <p:nvPr/>
        </p:nvSpPr>
        <p:spPr>
          <a:xfrm>
            <a:off x="8748464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585155"/>
      </p:ext>
    </p:extLst>
  </p:cSld>
  <p:clrMapOvr>
    <a:masterClrMapping/>
  </p:clrMapOvr>
  <p:transition spd="slow" advClick="0" advTm="15000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Irina\Desktop\ЗАГС\фоны ЗАГС\лист 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66511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538" y="3570960"/>
            <a:ext cx="8424936" cy="3051104"/>
          </a:xfrm>
          <a:noFill/>
        </p:spPr>
        <p:txBody>
          <a:bodyPr>
            <a:normAutofit/>
          </a:bodyPr>
          <a:lstStyle/>
          <a:p>
            <a:pPr algn="just">
              <a:spcBef>
                <a:spcPts val="1200"/>
              </a:spcBef>
            </a:pP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       В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1920-х годах венчанию большевики противопоставили свой ритуал — </a:t>
            </a:r>
            <a:r>
              <a:rPr lang="ru-RU" sz="1800" dirty="0">
                <a:solidFill>
                  <a:srgbClr val="C00000"/>
                </a:solidFill>
                <a:latin typeface="Georgia" panose="02040502050405020303" pitchFamily="18" charset="0"/>
              </a:rPr>
              <a:t>«красные» или «комсомольские» </a:t>
            </a:r>
            <a:r>
              <a:rPr lang="ru-RU" sz="18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свадьбы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.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В 1924 году Центральный Комитет Всесоюзного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Ленинского Коммунистического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Союза Молодежи официально заявил: </a:t>
            </a:r>
            <a:r>
              <a:rPr lang="ru-RU" sz="1800" dirty="0">
                <a:solidFill>
                  <a:srgbClr val="C00000"/>
                </a:solidFill>
                <a:latin typeface="Georgia" panose="02040502050405020303" pitchFamily="18" charset="0"/>
              </a:rPr>
              <a:t>«Октябрины вместо крестин, гражданские похороны и свадьбы, введение новой обрядовости, вместо религиозной, стали в рабочей среде массовым явлением»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. Стол для регистрации обязательно был покрыт красной скатертью. Роспись, а затем небольшие посиделки дома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. «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Красные свадьбы» рассматривались, прежде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всего, не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как семейное,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а как обществен- но-политическое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событие, как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повод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для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антирелигиозной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агитации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.    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>
              <a:solidFill>
                <a:srgbClr val="4A3A0E"/>
              </a:solidFill>
              <a:latin typeface="Georgia" panose="02040502050405020303" pitchFamily="18" charset="0"/>
            </a:endParaRPr>
          </a:p>
        </p:txBody>
      </p:sp>
      <p:sp>
        <p:nvSpPr>
          <p:cNvPr id="5" name="Блок-схема: узел 4"/>
          <p:cNvSpPr/>
          <p:nvPr/>
        </p:nvSpPr>
        <p:spPr>
          <a:xfrm>
            <a:off x="182909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Блок-схема: узел 5"/>
          <p:cNvSpPr/>
          <p:nvPr/>
        </p:nvSpPr>
        <p:spPr>
          <a:xfrm>
            <a:off x="8748464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Блок-схема: узел 6"/>
          <p:cNvSpPr/>
          <p:nvPr/>
        </p:nvSpPr>
        <p:spPr>
          <a:xfrm>
            <a:off x="179730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Блок-схема: узел 7"/>
          <p:cNvSpPr/>
          <p:nvPr/>
        </p:nvSpPr>
        <p:spPr>
          <a:xfrm>
            <a:off x="8748464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075" name="Picture 3" descr="E:\Быкова А\ЗАГС\фоны ЗАГС\Komsomol.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652" y="286523"/>
            <a:ext cx="6122696" cy="325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524709"/>
      </p:ext>
    </p:extLst>
  </p:cSld>
  <p:clrMapOvr>
    <a:masterClrMapping/>
  </p:clrMapOvr>
  <p:transition spd="slow" advClick="0" advTm="15000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Быкова А\ЗАГС\фоны ЗАГС\Komsomol.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Irina\Desktop\ЗАГС\фото документы обработ\статья 27г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80" y="1153268"/>
            <a:ext cx="4032447" cy="522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584684"/>
            <a:ext cx="4330823" cy="5796644"/>
          </a:xfrm>
          <a:solidFill>
            <a:schemeClr val="accent6">
              <a:lumMod val="20000"/>
              <a:lumOff val="80000"/>
              <a:alpha val="92000"/>
            </a:schemeClr>
          </a:solidFill>
        </p:spPr>
        <p:txBody>
          <a:bodyPr>
            <a:noAutofit/>
          </a:bodyPr>
          <a:lstStyle/>
          <a:p>
            <a:pPr algn="just"/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Представляем фрагмент  статьи «На борьбу с религиозной обрядностью» газеты «Красное Прикамье» №48 за 1922год.</a:t>
            </a:r>
            <a:br>
              <a:rPr lang="ru-RU" sz="160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</a:br>
            <a:r>
              <a:rPr lang="ru-RU" sz="1600" i="1" dirty="0">
                <a:solidFill>
                  <a:srgbClr val="665114"/>
                </a:solidFill>
                <a:latin typeface="Georgia" panose="02040502050405020303" pitchFamily="18" charset="0"/>
              </a:rPr>
              <a:t>« </a:t>
            </a:r>
            <a:r>
              <a:rPr lang="ru-RU" sz="1600" i="1" dirty="0">
                <a:solidFill>
                  <a:srgbClr val="4A3A0E"/>
                </a:solidFill>
                <a:latin typeface="Georgia" panose="02040502050405020303" pitchFamily="18" charset="0"/>
              </a:rPr>
              <a:t>Коммунистическая свадьба начинает прощупывать себе пути… Правда в этих  новых «обрядах» еще много старого</a:t>
            </a:r>
            <a:r>
              <a:rPr lang="ru-RU" sz="1600" dirty="0">
                <a:solidFill>
                  <a:srgbClr val="4A3A0E"/>
                </a:solidFill>
                <a:latin typeface="Georgia" panose="02040502050405020303" pitchFamily="18" charset="0"/>
              </a:rPr>
              <a:t>. </a:t>
            </a:r>
            <a:r>
              <a:rPr lang="ru-RU" sz="1600" i="1" dirty="0">
                <a:solidFill>
                  <a:srgbClr val="4A3A0E"/>
                </a:solidFill>
                <a:latin typeface="Georgia" panose="02040502050405020303" pitchFamily="18" charset="0"/>
              </a:rPr>
              <a:t>В селе В., Олонецкого уезда большое событие женился председатель сельсовета-комсомолец, по новому… «Коммунистическая свадьба» - идет шепот по селу. Сам молодой, двадцати одного года, невесту-девицу лет семнадцати, и зиму и весну уговаривал венчаться по- новому. Согласилась, не все ли равно? На свадьбе весь местный комсомол. Накануне «свадьбы-записи» справили девичник. На следующий день на паре лошадей с бубенцами покатили в волость записываться. Невесту и жениха сопровождали «шефера» свидетели при записи</a:t>
            </a:r>
            <a:r>
              <a:rPr lang="ru-RU" sz="1600" dirty="0">
                <a:solidFill>
                  <a:srgbClr val="4A3A0E"/>
                </a:solidFill>
                <a:latin typeface="Georgia" panose="02040502050405020303" pitchFamily="18" charset="0"/>
              </a:rPr>
              <a:t>»</a:t>
            </a:r>
            <a:endParaRPr lang="ru-RU" sz="1600" dirty="0">
              <a:solidFill>
                <a:srgbClr val="4A3A0E"/>
              </a:solidFill>
            </a:endParaRPr>
          </a:p>
        </p:txBody>
      </p:sp>
      <p:sp>
        <p:nvSpPr>
          <p:cNvPr id="7" name="Блок-схема: узел 6"/>
          <p:cNvSpPr/>
          <p:nvPr/>
        </p:nvSpPr>
        <p:spPr>
          <a:xfrm>
            <a:off x="182909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Блок-схема: узел 7"/>
          <p:cNvSpPr/>
          <p:nvPr/>
        </p:nvSpPr>
        <p:spPr>
          <a:xfrm>
            <a:off x="8748464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Блок-схема: узел 8"/>
          <p:cNvSpPr/>
          <p:nvPr/>
        </p:nvSpPr>
        <p:spPr>
          <a:xfrm>
            <a:off x="179730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Блок-схема: узел 9"/>
          <p:cNvSpPr/>
          <p:nvPr/>
        </p:nvSpPr>
        <p:spPr>
          <a:xfrm>
            <a:off x="8748464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1710719"/>
      </p:ext>
    </p:extLst>
  </p:cSld>
  <p:clrMapOvr>
    <a:masterClrMapping/>
  </p:clrMapOvr>
  <p:transition spd="slow" advClick="0" advTm="15000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Быкова А\ЗАГС\фоны ЗАГС\Komsomol.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Irina\Desktop\ЗАГС\фото документы обработ\свид.о рожд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94674"/>
            <a:ext cx="4406255" cy="586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Блок-схема: узел 6"/>
          <p:cNvSpPr/>
          <p:nvPr/>
        </p:nvSpPr>
        <p:spPr>
          <a:xfrm>
            <a:off x="182909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Блок-схема: узел 7"/>
          <p:cNvSpPr/>
          <p:nvPr/>
        </p:nvSpPr>
        <p:spPr>
          <a:xfrm>
            <a:off x="8748464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Блок-схема: узел 8"/>
          <p:cNvSpPr/>
          <p:nvPr/>
        </p:nvSpPr>
        <p:spPr>
          <a:xfrm>
            <a:off x="179730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Блок-схема: узел 9"/>
          <p:cNvSpPr/>
          <p:nvPr/>
        </p:nvSpPr>
        <p:spPr>
          <a:xfrm>
            <a:off x="8748464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78396"/>
            <a:ext cx="3852210" cy="5802932"/>
          </a:xfrm>
          <a:gradFill>
            <a:gsLst>
              <a:gs pos="0">
                <a:srgbClr val="FFEFD1">
                  <a:alpha val="59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9600000" scaled="0"/>
          </a:gradFill>
        </p:spPr>
        <p:txBody>
          <a:bodyPr>
            <a:normAutofit/>
          </a:bodyPr>
          <a:lstStyle/>
          <a:p>
            <a:pPr algn="just">
              <a:spcBef>
                <a:spcPts val="1200"/>
              </a:spcBef>
            </a:pP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19 ноября 1926 года был принят Кодекс РСФСР о 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браке,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семье и опеке,  действовавший с  1 января 1927 года. Он закрепил и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развил революционные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преобразования в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брачно-семейном законода- тельстве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. Появились документы единого образца для всей страны. 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Постепенно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жизнь в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новом государстве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налаживалась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и по- явилась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потребность отмечать семейные события. В конце 30-х – начале 40-х начался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бум «крас- ных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свадеб»,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дни регистрации 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выбирали так, чтобы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они совпа- дали с  советскими праздниками..</a:t>
            </a:r>
            <a:b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</a:b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/>
            </a:r>
            <a:b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</a:b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В ноябре 1926 года  отдел ЗАГС передан в ведение Сарапульской городской милиции.</a:t>
            </a:r>
          </a:p>
        </p:txBody>
      </p:sp>
    </p:spTree>
    <p:extLst>
      <p:ext uri="{BB962C8B-B14F-4D97-AF65-F5344CB8AC3E}">
        <p14:creationId xmlns:p14="http://schemas.microsoft.com/office/powerpoint/2010/main" val="2774261277"/>
      </p:ext>
    </p:extLst>
  </p:cSld>
  <p:clrMapOvr>
    <a:masterClrMapping/>
  </p:clrMapOvr>
  <p:transition spd="slow" advClick="0" advTm="15000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Быкова А\ЗАГС\фоны ЗАГС\фон ВОВ.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729" y="764704"/>
            <a:ext cx="4104239" cy="4104456"/>
          </a:xfrm>
          <a:solidFill>
            <a:schemeClr val="accent6">
              <a:lumMod val="20000"/>
              <a:lumOff val="80000"/>
              <a:alpha val="82000"/>
            </a:schemeClr>
          </a:solidFill>
        </p:spPr>
        <p:txBody>
          <a:bodyPr>
            <a:normAutofit/>
          </a:bodyPr>
          <a:lstStyle/>
          <a:p>
            <a:pPr algn="just"/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В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годы Великой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Отечественной 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войны 1941-1945 г.г.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сотрудники  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отдела ЗАГС работали в усиленном режиме. В наш город эвакуировано множество людей, кроме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этого раз- мещены военные госпитали. Коли-  чество 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дел возросло в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разы. Многим  беженцам требовалось восстановление утерянных доку- ментов. Сколько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актов о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смерти было   оформлено?.. И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кроме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этого  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люди женились, рождались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дети.     </a:t>
            </a:r>
            <a:b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</a:b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                   Жизнь продолжалась…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/>
            </a:r>
            <a:b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</a:br>
            <a:endParaRPr lang="ru-RU" sz="1800" dirty="0">
              <a:solidFill>
                <a:srgbClr val="4A3A0E"/>
              </a:solidFill>
              <a:latin typeface="Georgia" panose="02040502050405020303" pitchFamily="18" charset="0"/>
            </a:endParaRPr>
          </a:p>
        </p:txBody>
      </p:sp>
      <p:sp>
        <p:nvSpPr>
          <p:cNvPr id="7" name="Блок-схема: узел 6"/>
          <p:cNvSpPr/>
          <p:nvPr/>
        </p:nvSpPr>
        <p:spPr>
          <a:xfrm>
            <a:off x="182909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Блок-схема: узел 7"/>
          <p:cNvSpPr/>
          <p:nvPr/>
        </p:nvSpPr>
        <p:spPr>
          <a:xfrm>
            <a:off x="8748464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Блок-схема: узел 8"/>
          <p:cNvSpPr/>
          <p:nvPr/>
        </p:nvSpPr>
        <p:spPr>
          <a:xfrm>
            <a:off x="179730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Блок-схема: узел 9"/>
          <p:cNvSpPr/>
          <p:nvPr/>
        </p:nvSpPr>
        <p:spPr>
          <a:xfrm>
            <a:off x="8748464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444533" y="2492896"/>
            <a:ext cx="4464496" cy="3139321"/>
          </a:xfrm>
          <a:prstGeom prst="rect">
            <a:avLst/>
          </a:prstGeom>
          <a:solidFill>
            <a:schemeClr val="accent6">
              <a:lumMod val="20000"/>
              <a:lumOff val="80000"/>
              <a:alpha val="82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rgbClr val="4A3A0E"/>
                </a:solidFill>
                <a:latin typeface="Georgia" panose="02040502050405020303" pitchFamily="18" charset="0"/>
              </a:rPr>
              <a:t>В тот период свадьбы проводились очень скромно. Люди жили  бедно, денег не хватало даже на еду, что уж говорить об организации красивого торжества. Обычно все «церемонии» </a:t>
            </a:r>
            <a:r>
              <a:rPr lang="ru-RU" dirty="0" smtClean="0">
                <a:solidFill>
                  <a:srgbClr val="4A3A0E"/>
                </a:solidFill>
                <a:latin typeface="Georgia" panose="02040502050405020303" pitchFamily="18" charset="0"/>
              </a:rPr>
              <a:t>заканчивались короткой регистра- цией</a:t>
            </a:r>
            <a:r>
              <a:rPr lang="ru-RU" dirty="0">
                <a:solidFill>
                  <a:srgbClr val="4A3A0E"/>
                </a:solidFill>
                <a:latin typeface="Georgia" panose="02040502050405020303" pitchFamily="18" charset="0"/>
              </a:rPr>
              <a:t>. У невест второй половины 1940-х годов порой не было даже </a:t>
            </a:r>
            <a:r>
              <a:rPr lang="ru-RU" dirty="0" smtClean="0">
                <a:solidFill>
                  <a:srgbClr val="4A3A0E"/>
                </a:solidFill>
                <a:latin typeface="Georgia" panose="02040502050405020303" pitchFamily="18" charset="0"/>
              </a:rPr>
              <a:t>платья. Но это </a:t>
            </a:r>
            <a:r>
              <a:rPr lang="ru-RU" dirty="0">
                <a:solidFill>
                  <a:srgbClr val="4A3A0E"/>
                </a:solidFill>
                <a:latin typeface="Georgia" panose="02040502050405020303" pitchFamily="18" charset="0"/>
              </a:rPr>
              <a:t>никого </a:t>
            </a:r>
            <a:r>
              <a:rPr lang="ru-RU" dirty="0" smtClean="0">
                <a:solidFill>
                  <a:srgbClr val="4A3A0E"/>
                </a:solidFill>
                <a:latin typeface="Georgia" panose="02040502050405020303" pitchFamily="18" charset="0"/>
              </a:rPr>
              <a:t>не останавливало</a:t>
            </a:r>
            <a:r>
              <a:rPr lang="ru-RU" dirty="0">
                <a:solidFill>
                  <a:srgbClr val="4A3A0E"/>
                </a:solidFill>
                <a:latin typeface="Georgia" panose="02040502050405020303" pitchFamily="18" charset="0"/>
              </a:rPr>
              <a:t>, замуж выходили в </a:t>
            </a:r>
            <a:r>
              <a:rPr lang="ru-RU" dirty="0" smtClean="0">
                <a:solidFill>
                  <a:srgbClr val="4A3A0E"/>
                </a:solidFill>
                <a:latin typeface="Georgia" panose="02040502050405020303" pitchFamily="18" charset="0"/>
              </a:rPr>
              <a:t>любых одеяниях. </a:t>
            </a:r>
            <a:r>
              <a:rPr lang="ru-RU" dirty="0">
                <a:solidFill>
                  <a:srgbClr val="4A3A0E"/>
                </a:solidFill>
                <a:latin typeface="Georgia" panose="02040502050405020303" pitchFamily="18" charset="0"/>
              </a:rPr>
              <a:t/>
            </a:r>
            <a:br>
              <a:rPr lang="ru-RU" dirty="0">
                <a:solidFill>
                  <a:srgbClr val="4A3A0E"/>
                </a:solidFill>
                <a:latin typeface="Georgia" panose="02040502050405020303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7079637"/>
      </p:ext>
    </p:extLst>
  </p:cSld>
  <p:clrMapOvr>
    <a:masterClrMapping/>
  </p:clrMapOvr>
  <p:transition spd="slow" advClick="0" advTm="15000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Irina\Desktop\ЗАГС\фоны ЗАГС\лист 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66511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Irina\Desktop\ЗАГС\фоны ЗАГС\советская свадьба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163" y="2780928"/>
            <a:ext cx="5613673" cy="391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78836" y="4750592"/>
            <a:ext cx="17651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4A3A0E"/>
                </a:solidFill>
                <a:latin typeface="Georgia" panose="02040502050405020303" pitchFamily="18" charset="0"/>
              </a:rPr>
              <a:t>Картина неизв. советского художника.</a:t>
            </a:r>
            <a:endParaRPr lang="ru-RU" sz="1600" b="1" i="1" dirty="0">
              <a:solidFill>
                <a:srgbClr val="4A3A0E"/>
              </a:solidFill>
              <a:latin typeface="Georgia" panose="02040502050405020303" pitchFamily="18" charset="0"/>
            </a:endParaRPr>
          </a:p>
        </p:txBody>
      </p:sp>
      <p:sp>
        <p:nvSpPr>
          <p:cNvPr id="7" name="Блок-схема: узел 6"/>
          <p:cNvSpPr/>
          <p:nvPr/>
        </p:nvSpPr>
        <p:spPr>
          <a:xfrm>
            <a:off x="182909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Блок-схема: узел 7"/>
          <p:cNvSpPr/>
          <p:nvPr/>
        </p:nvSpPr>
        <p:spPr>
          <a:xfrm>
            <a:off x="8748464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Блок-схема: узел 8"/>
          <p:cNvSpPr/>
          <p:nvPr/>
        </p:nvSpPr>
        <p:spPr>
          <a:xfrm>
            <a:off x="179730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Блок-схема: узел 9"/>
          <p:cNvSpPr/>
          <p:nvPr/>
        </p:nvSpPr>
        <p:spPr>
          <a:xfrm>
            <a:off x="8748464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2372" y="116632"/>
            <a:ext cx="8219256" cy="2880320"/>
          </a:xfrm>
          <a:solidFill>
            <a:srgbClr val="EBD7AF">
              <a:alpha val="41000"/>
            </a:srgbClr>
          </a:solidFill>
        </p:spPr>
        <p:txBody>
          <a:bodyPr>
            <a:normAutofit/>
          </a:bodyPr>
          <a:lstStyle/>
          <a:p>
            <a:pPr algn="just"/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В 1956 году органы ЗАГС выводились из подчинения МВД и передавались в ведение местных советов народных депутатов. После страшных военных лет, жизнь народа перестраивалась на мирный лад. В конце 1950-х  годов  внедряются  «гражданские обряды»,  людям начали озвучивать точные правила – как подготовиться к свадьбе и как жениться. Родственникам и друзьям было рекомендовано дарить небольшие подарки. Невесту поздравлять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розами, жениха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– гвоздиками. Если на свадьбе присутствовали  дети, то они должны  быть одеты в школьную форму. Снова семья приобретала значимость для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страны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9513660"/>
      </p:ext>
    </p:extLst>
  </p:cSld>
  <p:clrMapOvr>
    <a:masterClrMapping/>
  </p:clrMapOvr>
  <p:transition spd="slow" advClick="0" advTm="1500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Irina\Desktop\ЗАГС\фоны ЗАГС\церковь.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узел 3"/>
          <p:cNvSpPr/>
          <p:nvPr/>
        </p:nvSpPr>
        <p:spPr>
          <a:xfrm>
            <a:off x="182909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Блок-схема: узел 5"/>
          <p:cNvSpPr/>
          <p:nvPr/>
        </p:nvSpPr>
        <p:spPr>
          <a:xfrm>
            <a:off x="179730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Блок-схема: узел 6"/>
          <p:cNvSpPr/>
          <p:nvPr/>
        </p:nvSpPr>
        <p:spPr>
          <a:xfrm>
            <a:off x="8748464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Блок-схема: узел 7"/>
          <p:cNvSpPr/>
          <p:nvPr/>
        </p:nvSpPr>
        <p:spPr>
          <a:xfrm>
            <a:off x="8748464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Объект 16"/>
          <p:cNvSpPr>
            <a:spLocks noGrp="1"/>
          </p:cNvSpPr>
          <p:nvPr>
            <p:ph sz="half" idx="1"/>
          </p:nvPr>
        </p:nvSpPr>
        <p:spPr>
          <a:xfrm>
            <a:off x="467544" y="654487"/>
            <a:ext cx="4536504" cy="5438809"/>
          </a:xfrm>
          <a:gradFill flip="none" rotWithShape="1">
            <a:gsLst>
              <a:gs pos="0">
                <a:srgbClr val="FFEFD1">
                  <a:alpha val="12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path path="circle">
              <a:fillToRect l="100000" t="100000"/>
            </a:path>
            <a:tileRect r="-100000" b="-100000"/>
          </a:gra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>
                <a:solidFill>
                  <a:srgbClr val="4A3A0E"/>
                </a:solidFill>
                <a:latin typeface="Georgia" panose="02040502050405020303" pitchFamily="18" charset="0"/>
              </a:rPr>
              <a:t>  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До Октябрьской революции в России  регистрацией актов гражданского состояния занималась  церковь. Все это  осуществлялось в рамках церковных обрядов.</a:t>
            </a:r>
            <a:r>
              <a:rPr lang="ru-RU" sz="1800" b="1" dirty="0" smtClean="0">
                <a:solidFill>
                  <a:srgbClr val="4A3A0E"/>
                </a:solidFill>
                <a:latin typeface="Georgia" panose="02040502050405020303" pitchFamily="18" charset="0"/>
              </a:rPr>
              <a:t>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Сведения о рождении, браке и смерти регистрировались в хроно- логическом порядке в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специальных метрических книгах, хранившихся в  храмах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.</a:t>
            </a:r>
            <a:r>
              <a:rPr lang="ru-RU" sz="1800" dirty="0">
                <a:solidFill>
                  <a:srgbClr val="4A3A0E"/>
                </a:solidFill>
              </a:rPr>
              <a:t>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Они заполнялись по единым правилам с  1724 года, принятым для  православных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храмов. Метрические 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книги велись в двух экземплярах, один из которых направлялся на хранение в архив  вышестоящего церковного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управления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, второй оставался в церкви. Позже появились законы о ведении книг подобного рода и для церквей других вероисповеданий.</a:t>
            </a:r>
          </a:p>
          <a:p>
            <a:pPr marL="0" indent="0" algn="just">
              <a:buNone/>
            </a:pPr>
            <a:endParaRPr lang="ru-RU" sz="1800" dirty="0">
              <a:solidFill>
                <a:srgbClr val="574511"/>
              </a:solidFill>
              <a:latin typeface="Georgia" panose="02040502050405020303" pitchFamily="18" charset="0"/>
            </a:endParaRPr>
          </a:p>
        </p:txBody>
      </p:sp>
      <p:pic>
        <p:nvPicPr>
          <p:cNvPr id="2050" name="Picture 2" descr="C:\Users\Irina\Desktop\ЗАГС\фоны ЗАГС\метрика.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654487"/>
            <a:ext cx="3312368" cy="554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089515"/>
      </p:ext>
    </p:extLst>
  </p:cSld>
  <p:clrMapOvr>
    <a:masterClrMapping/>
  </p:clrMapOvr>
  <p:transition spd="slow" advClick="0" advTm="15000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Быкова А\ЗАГС\фоны ЗАГС\советская свадьба.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26" y="-27418"/>
            <a:ext cx="9157026" cy="688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504" y="4077072"/>
            <a:ext cx="4916592" cy="2309936"/>
          </a:xfrm>
          <a:gradFill>
            <a:gsLst>
              <a:gs pos="0">
                <a:srgbClr val="FFEFD1">
                  <a:alpha val="65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9600000" scaled="0"/>
          </a:gradFill>
        </p:spPr>
        <p:txBody>
          <a:bodyPr>
            <a:normAutofit/>
          </a:bodyPr>
          <a:lstStyle/>
          <a:p>
            <a:pPr algn="just"/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13 января 1964 года принято решение Исполнительного комитета Сарапульского городского Совета  депутатов трудящихся «Об утверждении комиссии при исполкоме горсовета по внедрению советских гражданских обрядов среди трудящихся.»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/>
            </a:r>
            <a:b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</a:br>
            <a:endParaRPr lang="ru-RU" sz="1800" dirty="0">
              <a:solidFill>
                <a:srgbClr val="4A3A0E"/>
              </a:solidFill>
            </a:endParaRPr>
          </a:p>
        </p:txBody>
      </p:sp>
      <p:pic>
        <p:nvPicPr>
          <p:cNvPr id="5" name="Picture 2" descr="C:\Users\Irina\Desktop\ЗАГС\фото документы обработ\комиссия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446449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Irina\Desktop\ЗАГС\фото документы обработ\решение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481" y="908720"/>
            <a:ext cx="3559993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Блок-схема: узел 6"/>
          <p:cNvSpPr/>
          <p:nvPr/>
        </p:nvSpPr>
        <p:spPr>
          <a:xfrm>
            <a:off x="182909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Блок-схема: узел 7"/>
          <p:cNvSpPr/>
          <p:nvPr/>
        </p:nvSpPr>
        <p:spPr>
          <a:xfrm>
            <a:off x="8748464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Блок-схема: узел 8"/>
          <p:cNvSpPr/>
          <p:nvPr/>
        </p:nvSpPr>
        <p:spPr>
          <a:xfrm>
            <a:off x="179730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Блок-схема: узел 9"/>
          <p:cNvSpPr/>
          <p:nvPr/>
        </p:nvSpPr>
        <p:spPr>
          <a:xfrm>
            <a:off x="8748464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3150943"/>
      </p:ext>
    </p:extLst>
  </p:cSld>
  <p:clrMapOvr>
    <a:masterClrMapping/>
  </p:clrMapOvr>
  <p:transition spd="slow" advClick="0" advTm="15000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Быкова А\ЗАГС\фоны ЗАГС\советская свадьба.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0"/>
            <a:ext cx="9144000" cy="685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Irina\Desktop\ЗАГС\фото документы обработ\заявка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649" y="980728"/>
            <a:ext cx="2974156" cy="457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Irina\Desktop\ЗАГС\фото документы обработ\напутстви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8742"/>
            <a:ext cx="5256585" cy="297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5" y="2929675"/>
            <a:ext cx="5256584" cy="3672408"/>
          </a:xfrm>
          <a:solidFill>
            <a:schemeClr val="accent6">
              <a:lumMod val="20000"/>
              <a:lumOff val="80000"/>
              <a:alpha val="83000"/>
            </a:schemeClr>
          </a:solidFill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Комиссией разработан текст приветственного адреса для регистрации браков и  форма памятного свидетельства о дне рождения. Составлен перечень  одежды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для моло- доженов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. Для невесты: платье белое, фата капроновая, туфли белые, чулки капроновые, бусы, перчатки белые длинные, кольцо золотое. Для жениха: костюм, сорочка белая, галстук, полуботинки, носки. Так же в список входили подарки: духи, цветы. Все это должно было настроить молодых людей на праздник, на особое отношение к событию.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Так закла-  дывалась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свадебная мода в Сарапуле. </a:t>
            </a:r>
            <a:endParaRPr lang="ru-RU" sz="1800" dirty="0"/>
          </a:p>
        </p:txBody>
      </p:sp>
      <p:sp>
        <p:nvSpPr>
          <p:cNvPr id="6" name="Блок-схема: узел 5"/>
          <p:cNvSpPr/>
          <p:nvPr/>
        </p:nvSpPr>
        <p:spPr>
          <a:xfrm>
            <a:off x="182909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Блок-схема: узел 8"/>
          <p:cNvSpPr/>
          <p:nvPr/>
        </p:nvSpPr>
        <p:spPr>
          <a:xfrm>
            <a:off x="8748464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Блок-схема: узел 9"/>
          <p:cNvSpPr/>
          <p:nvPr/>
        </p:nvSpPr>
        <p:spPr>
          <a:xfrm>
            <a:off x="179730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Блок-схема: узел 10"/>
          <p:cNvSpPr/>
          <p:nvPr/>
        </p:nvSpPr>
        <p:spPr>
          <a:xfrm>
            <a:off x="8748464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5900649" y="5601094"/>
            <a:ext cx="2974155" cy="830997"/>
          </a:xfrm>
          <a:prstGeom prst="rect">
            <a:avLst/>
          </a:prstGeom>
          <a:solidFill>
            <a:schemeClr val="accent6">
              <a:lumMod val="20000"/>
              <a:lumOff val="80000"/>
              <a:alpha val="69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4A3A0E"/>
                </a:solidFill>
                <a:latin typeface="Georgia" panose="02040502050405020303" pitchFamily="18" charset="0"/>
              </a:rPr>
              <a:t>Список мероприятий по переоборудованию Дома бракосочетания.1964 г</a:t>
            </a:r>
            <a:r>
              <a:rPr lang="ru-RU" sz="1600" b="1" i="1" dirty="0" smtClean="0">
                <a:solidFill>
                  <a:srgbClr val="574511"/>
                </a:solidFill>
                <a:latin typeface="Georgia" panose="02040502050405020303" pitchFamily="18" charset="0"/>
              </a:rPr>
              <a:t>.</a:t>
            </a:r>
            <a:endParaRPr lang="ru-RU" sz="1600" b="1" i="1" dirty="0">
              <a:solidFill>
                <a:srgbClr val="574511"/>
              </a:solidFill>
              <a:latin typeface="Georgia" panose="0204050205040502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00649" y="246112"/>
            <a:ext cx="2664296" cy="738664"/>
          </a:xfrm>
          <a:prstGeom prst="rect">
            <a:avLst/>
          </a:prstGeom>
          <a:solidFill>
            <a:schemeClr val="accent6">
              <a:lumMod val="20000"/>
              <a:lumOff val="80000"/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srgbClr val="574511"/>
                </a:solidFill>
                <a:latin typeface="Georgia" panose="02040502050405020303" pitchFamily="18" charset="0"/>
              </a:rPr>
              <a:t>Приветственный адрес  от Советов депутатов трудящихся.1964 г</a:t>
            </a:r>
            <a:endParaRPr lang="ru-RU" sz="1400" b="1" i="1" dirty="0">
              <a:solidFill>
                <a:srgbClr val="57451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555349"/>
      </p:ext>
    </p:extLst>
  </p:cSld>
  <p:clrMapOvr>
    <a:masterClrMapping/>
  </p:clrMapOvr>
  <p:transition spd="slow" advClick="0" advTm="15000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Irina\Desktop\ЗАГС\фоны ЗАГС\лист 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66511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Irina\Desktop\ЗАГС\фото документы обработ\заявка.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3516843" cy="545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3567" y="5768632"/>
            <a:ext cx="3516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4A3A0E"/>
                </a:solidFill>
                <a:latin typeface="Georgia" panose="02040502050405020303" pitchFamily="18" charset="0"/>
              </a:rPr>
              <a:t>Заявка на приобретение и пошив одежды для молодоженов.</a:t>
            </a:r>
            <a:endParaRPr lang="ru-RU" sz="1400" b="1" i="1" dirty="0">
              <a:solidFill>
                <a:srgbClr val="4A3A0E"/>
              </a:solidFill>
              <a:latin typeface="Georgia" panose="02040502050405020303" pitchFamily="18" charset="0"/>
            </a:endParaRPr>
          </a:p>
        </p:txBody>
      </p:sp>
      <p:sp>
        <p:nvSpPr>
          <p:cNvPr id="8" name="Блок-схема: узел 7"/>
          <p:cNvSpPr/>
          <p:nvPr/>
        </p:nvSpPr>
        <p:spPr>
          <a:xfrm>
            <a:off x="182909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Блок-схема: узел 8"/>
          <p:cNvSpPr/>
          <p:nvPr/>
        </p:nvSpPr>
        <p:spPr>
          <a:xfrm>
            <a:off x="8748464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Блок-схема: узел 9"/>
          <p:cNvSpPr/>
          <p:nvPr/>
        </p:nvSpPr>
        <p:spPr>
          <a:xfrm>
            <a:off x="179730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Блок-схема: узел 10"/>
          <p:cNvSpPr/>
          <p:nvPr/>
        </p:nvSpPr>
        <p:spPr>
          <a:xfrm>
            <a:off x="8748464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0" name="Picture 2" descr="E:\Быкова А\ЗАГС\фото ЗАГС\img016.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913" y="215794"/>
            <a:ext cx="3844925" cy="600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Объект 2"/>
          <p:cNvSpPr txBox="1">
            <a:spLocks/>
          </p:cNvSpPr>
          <p:nvPr/>
        </p:nvSpPr>
        <p:spPr>
          <a:xfrm>
            <a:off x="4200410" y="6056039"/>
            <a:ext cx="4486389" cy="650578"/>
          </a:xfrm>
          <a:prstGeom prst="rect">
            <a:avLst/>
          </a:prstGeom>
          <a:solidFill>
            <a:schemeClr val="accent6">
              <a:lumMod val="20000"/>
              <a:lumOff val="80000"/>
              <a:alpha val="59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1600" b="1" i="1" dirty="0" smtClean="0">
                <a:solidFill>
                  <a:srgbClr val="4A3A0E"/>
                </a:solidFill>
                <a:latin typeface="Georgia" panose="02040502050405020303" pitchFamily="18" charset="0"/>
              </a:rPr>
              <a:t>                Молодожены.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1600" b="1" i="1" dirty="0" smtClean="0">
                <a:solidFill>
                  <a:srgbClr val="4A3A0E"/>
                </a:solidFill>
                <a:latin typeface="Georgia" panose="02040502050405020303" pitchFamily="18" charset="0"/>
              </a:rPr>
              <a:t> Поповы  Николай  и Ираида. 1965 г.</a:t>
            </a:r>
            <a:endParaRPr lang="ru-RU" sz="1600" b="1" i="1" dirty="0">
              <a:solidFill>
                <a:srgbClr val="4A3A0E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364961"/>
      </p:ext>
    </p:extLst>
  </p:cSld>
  <p:clrMapOvr>
    <a:masterClrMapping/>
  </p:clrMapOvr>
  <p:transition spd="slow" advClick="0" advTm="15000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Irina\Desktop\ЗАГС\фоны ЗАГС\лист 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183"/>
            <a:ext cx="9144000" cy="6858000"/>
          </a:xfrm>
          <a:prstGeom prst="rect">
            <a:avLst/>
          </a:prstGeom>
          <a:noFill/>
          <a:ln>
            <a:solidFill>
              <a:srgbClr val="66511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Быкова А\ЗАГС\фото ЗАГС\16382.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816" y="988247"/>
            <a:ext cx="2640368" cy="369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E:\Быкова А\ЗАГС\фото ЗАГС\16389.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772816"/>
            <a:ext cx="2664296" cy="399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5892184" y="5799275"/>
            <a:ext cx="2856280" cy="870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1600" b="1" i="1" dirty="0" smtClean="0">
                <a:solidFill>
                  <a:srgbClr val="4A3A0E"/>
                </a:solidFill>
                <a:latin typeface="Georgia" panose="02040502050405020303" pitchFamily="18" charset="0"/>
              </a:rPr>
              <a:t> </a:t>
            </a:r>
            <a:r>
              <a:rPr lang="ru-RU" sz="1500" b="1" i="1" dirty="0" smtClean="0">
                <a:solidFill>
                  <a:srgbClr val="4A3A0E"/>
                </a:solidFill>
                <a:latin typeface="Georgia" panose="02040502050405020303" pitchFamily="18" charset="0"/>
              </a:rPr>
              <a:t> </a:t>
            </a:r>
            <a:r>
              <a:rPr lang="ru-RU" sz="1400" b="1" i="1" dirty="0" smtClean="0">
                <a:solidFill>
                  <a:srgbClr val="4A3A0E"/>
                </a:solidFill>
                <a:latin typeface="Georgia" panose="02040502050405020303" pitchFamily="18" charset="0"/>
              </a:rPr>
              <a:t>Рыжовы Юрий и  Галина в день бракосочетания. 1970 г</a:t>
            </a:r>
            <a:endParaRPr lang="ru-RU" sz="1400" b="1" i="1" dirty="0">
              <a:solidFill>
                <a:srgbClr val="4A3A0E"/>
              </a:solidFill>
              <a:latin typeface="Georgia" panose="020405020504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07979" y="4686140"/>
            <a:ext cx="31280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solidFill>
                  <a:srgbClr val="4A3A0E"/>
                </a:solidFill>
                <a:latin typeface="Georgia" panose="02040502050405020303" pitchFamily="18" charset="0"/>
              </a:rPr>
              <a:t>Богатыревы  Виктор Алексеевич и Анастасия Дорофеевна в день </a:t>
            </a:r>
            <a:r>
              <a:rPr lang="ru-RU" sz="1400" b="1" i="1" dirty="0" smtClean="0">
                <a:solidFill>
                  <a:srgbClr val="4A3A0E"/>
                </a:solidFill>
                <a:latin typeface="Georgia" panose="02040502050405020303" pitchFamily="18" charset="0"/>
              </a:rPr>
              <a:t>бракосочетания. 1963 г </a:t>
            </a:r>
            <a:endParaRPr lang="ru-RU" sz="1400" b="1" i="1" dirty="0">
              <a:solidFill>
                <a:srgbClr val="4A3A0E"/>
              </a:solidFill>
              <a:latin typeface="Georgia" panose="02040502050405020303" pitchFamily="18" charset="0"/>
            </a:endParaRPr>
          </a:p>
        </p:txBody>
      </p:sp>
      <p:pic>
        <p:nvPicPr>
          <p:cNvPr id="1029" name="Picture 5" descr="E:\Быкова А\ЗАГС\фото ЗАГС\16390.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2664296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4581128"/>
            <a:ext cx="26642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solidFill>
                  <a:srgbClr val="4A3A0E"/>
                </a:solidFill>
                <a:latin typeface="Georgia" panose="02040502050405020303" pitchFamily="18" charset="0"/>
              </a:rPr>
              <a:t>Сухоплюевы Владислав и Людмила в день </a:t>
            </a:r>
            <a:r>
              <a:rPr lang="ru-RU" sz="1400" b="1" i="1" dirty="0" smtClean="0">
                <a:solidFill>
                  <a:srgbClr val="4A3A0E"/>
                </a:solidFill>
                <a:latin typeface="Georgia" panose="02040502050405020303" pitchFamily="18" charset="0"/>
              </a:rPr>
              <a:t>бракосочетания. 1971 г</a:t>
            </a:r>
            <a:endParaRPr lang="ru-RU" sz="1400" b="1" i="1" dirty="0">
              <a:solidFill>
                <a:srgbClr val="4A3A0E"/>
              </a:solidFill>
              <a:latin typeface="Georgia" panose="02040502050405020303" pitchFamily="18" charset="0"/>
            </a:endParaRPr>
          </a:p>
        </p:txBody>
      </p:sp>
      <p:sp>
        <p:nvSpPr>
          <p:cNvPr id="13" name="Блок-схема: узел 12"/>
          <p:cNvSpPr/>
          <p:nvPr/>
        </p:nvSpPr>
        <p:spPr>
          <a:xfrm>
            <a:off x="182909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Блок-схема: узел 13"/>
          <p:cNvSpPr/>
          <p:nvPr/>
        </p:nvSpPr>
        <p:spPr>
          <a:xfrm>
            <a:off x="8748464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Блок-схема: узел 14"/>
          <p:cNvSpPr/>
          <p:nvPr/>
        </p:nvSpPr>
        <p:spPr>
          <a:xfrm>
            <a:off x="179730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Блок-схема: узел 15"/>
          <p:cNvSpPr/>
          <p:nvPr/>
        </p:nvSpPr>
        <p:spPr>
          <a:xfrm>
            <a:off x="8748464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7830931"/>
      </p:ext>
    </p:extLst>
  </p:cSld>
  <p:clrMapOvr>
    <a:masterClrMapping/>
  </p:clrMapOvr>
  <p:transition spd="slow" advClick="0" advTm="15000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Irina\Desktop\ЗАГС\фоны ЗАГС\лист 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8" y="0"/>
            <a:ext cx="9144000" cy="6858000"/>
          </a:xfrm>
          <a:prstGeom prst="rect">
            <a:avLst/>
          </a:prstGeom>
          <a:noFill/>
          <a:ln>
            <a:solidFill>
              <a:srgbClr val="66511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Быкова А\ЗАГС\фото ЗАГС\Кулешовы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8698"/>
            <a:ext cx="2592288" cy="373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Быкова А\ЗАГС\фото ЗАГС\Любовы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25660"/>
            <a:ext cx="2736304" cy="399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:\Быкова А\ЗАГС\фото ЗАГС\16405.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824" y="1024270"/>
            <a:ext cx="3060488" cy="424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9512" y="4345360"/>
            <a:ext cx="2797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solidFill>
                  <a:srgbClr val="4A3A0E"/>
                </a:solidFill>
                <a:latin typeface="Georgia" panose="02040502050405020303" pitchFamily="18" charset="0"/>
              </a:rPr>
              <a:t>Кулешов Владимир Евгеньевич и Ли Татьяна </a:t>
            </a:r>
            <a:r>
              <a:rPr lang="ru-RU" sz="1400" b="1" i="1" dirty="0" smtClean="0">
                <a:solidFill>
                  <a:srgbClr val="4A3A0E"/>
                </a:solidFill>
                <a:latin typeface="Georgia" panose="02040502050405020303" pitchFamily="18" charset="0"/>
              </a:rPr>
              <a:t>Тимофеевна</a:t>
            </a:r>
            <a:endParaRPr lang="ru-RU" sz="1400" b="1" i="1" dirty="0">
              <a:solidFill>
                <a:srgbClr val="4A3A0E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1400" b="1" i="1" dirty="0" smtClean="0">
                <a:solidFill>
                  <a:srgbClr val="4A3A0E"/>
                </a:solidFill>
                <a:latin typeface="Georgia" panose="02040502050405020303" pitchFamily="18" charset="0"/>
              </a:rPr>
              <a:t>22.01.1977 г.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54332" y="5303248"/>
            <a:ext cx="29054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solidFill>
                  <a:srgbClr val="4A3A0E"/>
                </a:solidFill>
                <a:latin typeface="Georgia" panose="02040502050405020303" pitchFamily="18" charset="0"/>
              </a:rPr>
              <a:t>Юшковы Анатолий Павлович и Любовь  </a:t>
            </a:r>
            <a:endParaRPr lang="ru-RU" sz="1400" b="1" i="1" dirty="0" smtClean="0">
              <a:solidFill>
                <a:srgbClr val="4A3A0E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1400" b="1" i="1" dirty="0" smtClean="0">
                <a:solidFill>
                  <a:srgbClr val="4A3A0E"/>
                </a:solidFill>
                <a:latin typeface="Georgia" panose="02040502050405020303" pitchFamily="18" charset="0"/>
              </a:rPr>
              <a:t>1985 г.</a:t>
            </a:r>
            <a:endParaRPr lang="ru-RU" sz="1400" b="1" i="1" dirty="0">
              <a:solidFill>
                <a:srgbClr val="4A3A0E"/>
              </a:solidFill>
              <a:latin typeface="Georgia" panose="0204050205040502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41346" y="4391526"/>
            <a:ext cx="3159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solidFill>
                  <a:srgbClr val="4A3A0E"/>
                </a:solidFill>
                <a:latin typeface="Georgia" panose="02040502050405020303" pitchFamily="18" charset="0"/>
              </a:rPr>
              <a:t>Любовы Валерий и </a:t>
            </a:r>
            <a:r>
              <a:rPr lang="ru-RU" sz="1400" b="1" i="1" dirty="0" smtClean="0">
                <a:solidFill>
                  <a:srgbClr val="4A3A0E"/>
                </a:solidFill>
                <a:latin typeface="Georgia" panose="02040502050405020303" pitchFamily="18" charset="0"/>
              </a:rPr>
              <a:t>Наталья</a:t>
            </a:r>
          </a:p>
          <a:p>
            <a:pPr algn="ctr"/>
            <a:r>
              <a:rPr lang="ru-RU" sz="1400" b="1" i="1" dirty="0" smtClean="0">
                <a:solidFill>
                  <a:srgbClr val="4A3A0E"/>
                </a:solidFill>
                <a:latin typeface="Georgia" panose="02040502050405020303" pitchFamily="18" charset="0"/>
              </a:rPr>
              <a:t>15.01.1977 г</a:t>
            </a:r>
            <a:r>
              <a:rPr lang="ru-RU" sz="1400" b="1" i="1" dirty="0">
                <a:solidFill>
                  <a:srgbClr val="4A3A0E"/>
                </a:solidFill>
                <a:latin typeface="Georgia" panose="02040502050405020303" pitchFamily="18" charset="0"/>
              </a:rPr>
              <a:t>.</a:t>
            </a:r>
          </a:p>
        </p:txBody>
      </p:sp>
      <p:sp>
        <p:nvSpPr>
          <p:cNvPr id="10" name="Блок-схема: узел 9"/>
          <p:cNvSpPr/>
          <p:nvPr/>
        </p:nvSpPr>
        <p:spPr>
          <a:xfrm>
            <a:off x="182909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Блок-схема: узел 10"/>
          <p:cNvSpPr/>
          <p:nvPr/>
        </p:nvSpPr>
        <p:spPr>
          <a:xfrm>
            <a:off x="8748464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Блок-схема: узел 11"/>
          <p:cNvSpPr/>
          <p:nvPr/>
        </p:nvSpPr>
        <p:spPr>
          <a:xfrm>
            <a:off x="179730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Блок-схема: узел 12"/>
          <p:cNvSpPr/>
          <p:nvPr/>
        </p:nvSpPr>
        <p:spPr>
          <a:xfrm>
            <a:off x="8748464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0852794"/>
      </p:ext>
    </p:extLst>
  </p:cSld>
  <p:clrMapOvr>
    <a:masterClrMapping/>
  </p:clrMapOvr>
  <p:transition spd="slow" advClick="0" advTm="15000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Irina\Desktop\ЗАГС\фоны ЗАГС\лист 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82" y="0"/>
            <a:ext cx="9166981" cy="6858000"/>
          </a:xfrm>
          <a:prstGeom prst="rect">
            <a:avLst/>
          </a:prstGeom>
          <a:noFill/>
          <a:ln>
            <a:solidFill>
              <a:srgbClr val="66511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Irina\Desktop\ЗАГС\фоны ЗАГС\приглаш.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708920"/>
            <a:ext cx="623823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Irina\Desktop\ЗАГС\фото документы обработ\приглашение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3168352" cy="429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1920" y="404664"/>
            <a:ext cx="4834880" cy="3528392"/>
          </a:xfrm>
          <a:gradFill>
            <a:gsLst>
              <a:gs pos="0">
                <a:srgbClr val="FFEFD1">
                  <a:alpha val="70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    Устанавливался 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месячный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срок ожида- ния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регистрации. Жениху и невесте в момент подачи заявления выдавалась книжка, которая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называлась «Пригла- шение». По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предъявлению которой, в специальных магазинах можно было купить некоторые дефицитные товары. Например, после свадьбы молодожены могли приобрести две простыни, две наволочки, два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двуспальных подо- деяльника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, одну скатерть и четыре полотенца.</a:t>
            </a:r>
            <a:endParaRPr lang="ru-RU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179512" y="4859287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4A3A0E"/>
                </a:solidFill>
                <a:latin typeface="Georgia" panose="02040502050405020303" pitchFamily="18" charset="0"/>
              </a:rPr>
              <a:t>Образцы приглашений</a:t>
            </a:r>
            <a:endParaRPr lang="ru-RU" sz="1400" b="1" i="1" dirty="0">
              <a:solidFill>
                <a:srgbClr val="4A3A0E"/>
              </a:solidFill>
              <a:latin typeface="Georgia" panose="02040502050405020303" pitchFamily="18" charset="0"/>
            </a:endParaRPr>
          </a:p>
        </p:txBody>
      </p:sp>
      <p:sp>
        <p:nvSpPr>
          <p:cNvPr id="7" name="Блок-схема: узел 6"/>
          <p:cNvSpPr/>
          <p:nvPr/>
        </p:nvSpPr>
        <p:spPr>
          <a:xfrm>
            <a:off x="182909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Блок-схема: узел 7"/>
          <p:cNvSpPr/>
          <p:nvPr/>
        </p:nvSpPr>
        <p:spPr>
          <a:xfrm>
            <a:off x="8748464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Блок-схема: узел 8"/>
          <p:cNvSpPr/>
          <p:nvPr/>
        </p:nvSpPr>
        <p:spPr>
          <a:xfrm>
            <a:off x="179730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Блок-схема: узел 9"/>
          <p:cNvSpPr/>
          <p:nvPr/>
        </p:nvSpPr>
        <p:spPr>
          <a:xfrm>
            <a:off x="8748464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8067349"/>
      </p:ext>
    </p:extLst>
  </p:cSld>
  <p:clrMapOvr>
    <a:masterClrMapping/>
  </p:clrMapOvr>
  <p:transition spd="slow" advClick="0" advTm="15000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Irina\Desktop\ЗАГС\фоны ЗАГС\лист 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66511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24936" cy="2578298"/>
          </a:xfrm>
        </p:spPr>
        <p:txBody>
          <a:bodyPr>
            <a:normAutofit/>
          </a:bodyPr>
          <a:lstStyle/>
          <a:p>
            <a:pPr algn="just"/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Введен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институт свидетельства (присутствие свидетелей со стороны новобрачных стало обязательным). Эта роль считалась особенно почетной, ведь своими подписями эти люди как бы заверяли право жениха и невесты на взаимную любовь. По этому поводу было придумано несколько примет. Например, свидетели не должны были состоять в родстве между собой, и  не  быть в браке. </a:t>
            </a:r>
          </a:p>
        </p:txBody>
      </p:sp>
      <p:pic>
        <p:nvPicPr>
          <p:cNvPr id="7171" name="Picture 3" descr="C:\Users\Irina\Desktop\ЗАГС\фоны ЗАГС\свидетели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475" y="2132856"/>
            <a:ext cx="480951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3528" y="2492896"/>
            <a:ext cx="37444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4A3A0E"/>
                </a:solidFill>
                <a:latin typeface="Georgia" panose="02040502050405020303" pitchFamily="18" charset="0"/>
              </a:rPr>
              <a:t>Свидетели носили опознава-          тельные </a:t>
            </a:r>
            <a:r>
              <a:rPr lang="ru-RU" dirty="0">
                <a:solidFill>
                  <a:srgbClr val="4A3A0E"/>
                </a:solidFill>
                <a:latin typeface="Georgia" panose="02040502050405020303" pitchFamily="18" charset="0"/>
              </a:rPr>
              <a:t>праздничные ленты красного или белого цвета с золотыми надписями, </a:t>
            </a:r>
            <a:r>
              <a:rPr lang="ru-RU" dirty="0" smtClean="0">
                <a:solidFill>
                  <a:srgbClr val="4A3A0E"/>
                </a:solidFill>
                <a:latin typeface="Georgia" panose="02040502050405020303" pitchFamily="18" charset="0"/>
              </a:rPr>
              <a:t>что нема- ло </a:t>
            </a:r>
            <a:r>
              <a:rPr lang="ru-RU" dirty="0">
                <a:solidFill>
                  <a:srgbClr val="4A3A0E"/>
                </a:solidFill>
                <a:latin typeface="Georgia" panose="02040502050405020303" pitchFamily="18" charset="0"/>
              </a:rPr>
              <a:t>уродовало торжественный наряд, но прибавляло людям статусности. И, наконец</a:t>
            </a:r>
            <a:r>
              <a:rPr lang="ru-RU" dirty="0" smtClean="0">
                <a:solidFill>
                  <a:srgbClr val="4A3A0E"/>
                </a:solidFill>
                <a:latin typeface="Georgia" panose="02040502050405020303" pitchFamily="18" charset="0"/>
              </a:rPr>
              <a:t>, мо- лодоженам предоставлялись            2-3 </a:t>
            </a:r>
            <a:r>
              <a:rPr lang="ru-RU" dirty="0">
                <a:solidFill>
                  <a:srgbClr val="4A3A0E"/>
                </a:solidFill>
                <a:latin typeface="Georgia" panose="02040502050405020303" pitchFamily="18" charset="0"/>
              </a:rPr>
              <a:t>дня отгулов на работе. </a:t>
            </a:r>
            <a:endParaRPr lang="ru-RU" dirty="0"/>
          </a:p>
        </p:txBody>
      </p:sp>
      <p:sp>
        <p:nvSpPr>
          <p:cNvPr id="7" name="Блок-схема: узел 6"/>
          <p:cNvSpPr/>
          <p:nvPr/>
        </p:nvSpPr>
        <p:spPr>
          <a:xfrm>
            <a:off x="182909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Блок-схема: узел 7"/>
          <p:cNvSpPr/>
          <p:nvPr/>
        </p:nvSpPr>
        <p:spPr>
          <a:xfrm>
            <a:off x="8748464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Блок-схема: узел 8"/>
          <p:cNvSpPr/>
          <p:nvPr/>
        </p:nvSpPr>
        <p:spPr>
          <a:xfrm>
            <a:off x="179730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Блок-схема: узел 9"/>
          <p:cNvSpPr/>
          <p:nvPr/>
        </p:nvSpPr>
        <p:spPr>
          <a:xfrm>
            <a:off x="8748464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923928" y="6049505"/>
            <a:ext cx="5220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4A3A0E"/>
                </a:solidFill>
                <a:latin typeface="Georgia" panose="02040502050405020303" pitchFamily="18" charset="0"/>
              </a:rPr>
              <a:t>Молодожены с свидетелями. 1970-е года.</a:t>
            </a:r>
            <a:endParaRPr lang="ru-RU" sz="1600" b="1" i="1" dirty="0">
              <a:solidFill>
                <a:srgbClr val="4A3A0E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92673"/>
      </p:ext>
    </p:extLst>
  </p:cSld>
  <p:clrMapOvr>
    <a:masterClrMapping/>
  </p:clrMapOvr>
  <p:transition spd="slow" advClick="0" advTm="15000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Irina\Desktop\ЗАГС\фоны ЗАГС\лист 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800000" scaled="0"/>
          </a:gradFill>
          <a:ln>
            <a:solidFill>
              <a:srgbClr val="665114"/>
            </a:solidFill>
          </a:ln>
          <a:extLst/>
        </p:spPr>
      </p:pic>
      <p:pic>
        <p:nvPicPr>
          <p:cNvPr id="7171" name="Picture 3" descr="C:\Users\Irina\Desktop\ЗАГС\фото ЗАГС\97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767839"/>
            <a:ext cx="3654103" cy="273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65862" y="3450019"/>
            <a:ext cx="2970634" cy="23552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i="1" dirty="0" smtClean="0">
                <a:solidFill>
                  <a:srgbClr val="574511"/>
                </a:solidFill>
                <a:latin typeface="Georgia" panose="02040502050405020303" pitchFamily="18" charset="0"/>
              </a:rPr>
              <a:t>Носкова Надежда </a:t>
            </a:r>
            <a:r>
              <a:rPr lang="ru-RU" sz="1400" i="1" dirty="0">
                <a:solidFill>
                  <a:srgbClr val="574511"/>
                </a:solidFill>
                <a:latin typeface="Georgia" panose="02040502050405020303" pitchFamily="18" charset="0"/>
              </a:rPr>
              <a:t>Порфирьевна (4-я слева в 1-м ряду сверху) - секретарь </a:t>
            </a:r>
            <a:r>
              <a:rPr lang="ru-RU" sz="1400" i="1" dirty="0" smtClean="0">
                <a:solidFill>
                  <a:srgbClr val="574511"/>
                </a:solidFill>
                <a:latin typeface="Georgia" panose="02040502050405020303" pitchFamily="18" charset="0"/>
              </a:rPr>
              <a:t>исполкома, </a:t>
            </a:r>
            <a:r>
              <a:rPr lang="ru-RU" sz="1400" i="1" dirty="0">
                <a:solidFill>
                  <a:srgbClr val="574511"/>
                </a:solidFill>
                <a:latin typeface="Georgia" panose="02040502050405020303" pitchFamily="18" charset="0"/>
              </a:rPr>
              <a:t>депутат городского Совета и Печерских Зинаида Семеновна (5-я слева в </a:t>
            </a:r>
            <a:r>
              <a:rPr lang="ru-RU" sz="1400" i="1" dirty="0" smtClean="0">
                <a:solidFill>
                  <a:srgbClr val="574511"/>
                </a:solidFill>
                <a:latin typeface="Georgia" panose="02040502050405020303" pitchFamily="18" charset="0"/>
              </a:rPr>
              <a:t> 1-м </a:t>
            </a:r>
            <a:r>
              <a:rPr lang="ru-RU" sz="1400" i="1" dirty="0">
                <a:solidFill>
                  <a:srgbClr val="574511"/>
                </a:solidFill>
                <a:latin typeface="Georgia" panose="02040502050405020303" pitchFamily="18" charset="0"/>
              </a:rPr>
              <a:t>ряду сверху) - заведующая бюро ЗАГС на регистрации </a:t>
            </a:r>
            <a:r>
              <a:rPr lang="ru-RU" sz="1400" i="1" dirty="0" smtClean="0">
                <a:solidFill>
                  <a:srgbClr val="574511"/>
                </a:solidFill>
                <a:latin typeface="Georgia" panose="02040502050405020303" pitchFamily="18" charset="0"/>
              </a:rPr>
              <a:t>бракосочетания.</a:t>
            </a:r>
          </a:p>
          <a:p>
            <a:pPr marL="0" indent="0">
              <a:buNone/>
            </a:pPr>
            <a:r>
              <a:rPr lang="ru-RU" sz="1400" i="1" dirty="0" smtClean="0">
                <a:solidFill>
                  <a:srgbClr val="574511"/>
                </a:solidFill>
                <a:latin typeface="Georgia" panose="02040502050405020303" pitchFamily="18" charset="0"/>
              </a:rPr>
              <a:t>1968г</a:t>
            </a:r>
            <a:r>
              <a:rPr lang="ru-RU" sz="1400" i="1" dirty="0">
                <a:solidFill>
                  <a:srgbClr val="574511"/>
                </a:solidFill>
                <a:latin typeface="Georgia" panose="02040502050405020303" pitchFamily="18" charset="0"/>
              </a:rPr>
              <a:t>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5" y="404664"/>
            <a:ext cx="3843275" cy="3363174"/>
          </a:xfr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800000" scaled="0"/>
          </a:gradFill>
        </p:spPr>
        <p:txBody>
          <a:bodyPr>
            <a:normAutofit/>
          </a:bodyPr>
          <a:lstStyle/>
          <a:p>
            <a:pPr algn="just"/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Первые 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торжественные реги-     страции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проводились в зале заседаний дома Советов. В том же году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открыли Дом брако- сочетания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, построенный за счет реконструкции существующего здания с надстройкой второго этажа. Практически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каждое 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предприятие города принимало участие в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оформлении внутрен-  них помещений.</a:t>
            </a:r>
            <a:endParaRPr lang="ru-RU" sz="1800" dirty="0">
              <a:solidFill>
                <a:srgbClr val="4A3A0E"/>
              </a:solidFill>
              <a:latin typeface="Georgia" panose="02040502050405020303" pitchFamily="18" charset="0"/>
            </a:endParaRPr>
          </a:p>
        </p:txBody>
      </p:sp>
      <p:pic>
        <p:nvPicPr>
          <p:cNvPr id="7172" name="Picture 4" descr="C:\Users\Irina\Desktop\ЗАГС\фото ЗАГС\96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08034"/>
            <a:ext cx="4437435" cy="314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Блок-схема: узел 7"/>
          <p:cNvSpPr/>
          <p:nvPr/>
        </p:nvSpPr>
        <p:spPr>
          <a:xfrm>
            <a:off x="182909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Блок-схема: узел 8"/>
          <p:cNvSpPr/>
          <p:nvPr/>
        </p:nvSpPr>
        <p:spPr>
          <a:xfrm>
            <a:off x="8748464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Блок-схема: узел 9"/>
          <p:cNvSpPr/>
          <p:nvPr/>
        </p:nvSpPr>
        <p:spPr>
          <a:xfrm>
            <a:off x="8748464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Блок-схема: узел 10"/>
          <p:cNvSpPr/>
          <p:nvPr/>
        </p:nvSpPr>
        <p:spPr>
          <a:xfrm>
            <a:off x="179730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79512" y="3775059"/>
            <a:ext cx="2304256" cy="2893100"/>
          </a:xfrm>
          <a:prstGeom prst="rect">
            <a:avLst/>
          </a:prstGeom>
          <a:gradFill>
            <a:gsLst>
              <a:gs pos="0">
                <a:srgbClr val="FFEFD1">
                  <a:alpha val="63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</p:spPr>
        <p:txBody>
          <a:bodyPr wrap="square" rtlCol="0">
            <a:spAutoFit/>
          </a:bodyPr>
          <a:lstStyle/>
          <a:p>
            <a:r>
              <a:rPr lang="ru-RU" sz="1400" i="1" dirty="0">
                <a:solidFill>
                  <a:srgbClr val="574511"/>
                </a:solidFill>
                <a:latin typeface="Georgia" panose="02040502050405020303" pitchFamily="18" charset="0"/>
              </a:rPr>
              <a:t>Гордеева Павлина Николаевна (4-я слева сидит в первом ряду) - старший инспектор районного отдела социального обеспечения и Быстров Георгий Георгиевич (6-й слева во 2-м ряду) - заведующий районным отделом социального обеспечения на регистрации бракосочетания.1963г.</a:t>
            </a:r>
          </a:p>
        </p:txBody>
      </p:sp>
    </p:spTree>
    <p:extLst>
      <p:ext uri="{BB962C8B-B14F-4D97-AF65-F5344CB8AC3E}">
        <p14:creationId xmlns:p14="http://schemas.microsoft.com/office/powerpoint/2010/main" val="2331271152"/>
      </p:ext>
    </p:extLst>
  </p:cSld>
  <p:clrMapOvr>
    <a:masterClrMapping/>
  </p:clrMapOvr>
  <p:transition spd="slow" advClick="0" advTm="15000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Irina\Desktop\ЗАГС\фоны ЗАГС\лист 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66511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Users\Irina\Desktop\ЗАГС\фото ЗАГС\работн.ЗАГС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80278"/>
            <a:ext cx="2232248" cy="355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Irina\Desktop\ЗАГС\фото документы обработ\Печерских Зинаида Семеновна, депутат, Зимина Александра Петровна - делопроизводитель декабрь 1969 городской ЗАГС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42" y="197358"/>
            <a:ext cx="3672408" cy="271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23928" y="209352"/>
            <a:ext cx="25922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4A3A0E"/>
                </a:solidFill>
                <a:latin typeface="Georgia" panose="02040502050405020303" pitchFamily="18" charset="0"/>
              </a:rPr>
              <a:t>Работники ЗАГСа  </a:t>
            </a:r>
            <a:r>
              <a:rPr lang="ru-RU" dirty="0">
                <a:solidFill>
                  <a:srgbClr val="574511"/>
                </a:solidFill>
                <a:latin typeface="Georgia" panose="02040502050405020303" pitchFamily="18" charset="0"/>
              </a:rPr>
              <a:t>исполкома </a:t>
            </a:r>
            <a:r>
              <a:rPr lang="ru-RU" dirty="0" smtClean="0">
                <a:solidFill>
                  <a:srgbClr val="574511"/>
                </a:solidFill>
                <a:latin typeface="Georgia" panose="02040502050405020303" pitchFamily="18" charset="0"/>
              </a:rPr>
              <a:t>Сарапульского </a:t>
            </a:r>
            <a:r>
              <a:rPr lang="ru-RU" dirty="0">
                <a:solidFill>
                  <a:srgbClr val="574511"/>
                </a:solidFill>
                <a:latin typeface="Georgia" panose="02040502050405020303" pitchFamily="18" charset="0"/>
              </a:rPr>
              <a:t>городского Совета депутатов </a:t>
            </a:r>
            <a:r>
              <a:rPr lang="ru-RU" dirty="0" smtClean="0">
                <a:solidFill>
                  <a:srgbClr val="574511"/>
                </a:solidFill>
                <a:latin typeface="Georgia" panose="02040502050405020303" pitchFamily="18" charset="0"/>
              </a:rPr>
              <a:t>трудящихся Удмуртской АССР </a:t>
            </a:r>
            <a:r>
              <a:rPr lang="ru-RU" dirty="0" smtClean="0">
                <a:solidFill>
                  <a:srgbClr val="4A3A0E"/>
                </a:solidFill>
                <a:latin typeface="Georgia" panose="02040502050405020303" pitchFamily="18" charset="0"/>
              </a:rPr>
              <a:t>и депутаты -участники торжественных регистраций.</a:t>
            </a:r>
            <a:endParaRPr lang="ru-RU" dirty="0">
              <a:solidFill>
                <a:srgbClr val="4A3A0E"/>
              </a:solidFill>
              <a:latin typeface="Georgia" panose="0204050205040502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6466" y="5875045"/>
            <a:ext cx="64025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>
                <a:solidFill>
                  <a:srgbClr val="574511"/>
                </a:solidFill>
                <a:latin typeface="Georgia" panose="02040502050405020303" pitchFamily="18" charset="0"/>
              </a:rPr>
              <a:t>Плотникова Тамара Николаевна </a:t>
            </a:r>
            <a:r>
              <a:rPr lang="ru-RU" sz="1400" i="1" dirty="0">
                <a:solidFill>
                  <a:srgbClr val="574511"/>
                </a:solidFill>
                <a:latin typeface="Georgia" panose="02040502050405020303" pitchFamily="18" charset="0"/>
              </a:rPr>
              <a:t>- делопроизводитель отдела ЗАГС, </a:t>
            </a:r>
            <a:r>
              <a:rPr lang="ru-RU" sz="1400" b="1" i="1" dirty="0">
                <a:solidFill>
                  <a:srgbClr val="574511"/>
                </a:solidFill>
                <a:latin typeface="Georgia" panose="02040502050405020303" pitchFamily="18" charset="0"/>
              </a:rPr>
              <a:t>Ларичева Любовь </a:t>
            </a:r>
            <a:r>
              <a:rPr lang="ru-RU" sz="1400" i="1" dirty="0">
                <a:solidFill>
                  <a:srgbClr val="574511"/>
                </a:solidFill>
                <a:latin typeface="Georgia" panose="02040502050405020303" pitchFamily="18" charset="0"/>
              </a:rPr>
              <a:t>- депутат городского Совета, </a:t>
            </a:r>
            <a:r>
              <a:rPr lang="ru-RU" sz="1400" b="1" i="1" dirty="0">
                <a:solidFill>
                  <a:srgbClr val="4A3A0E"/>
                </a:solidFill>
                <a:latin typeface="Georgia" panose="02040502050405020303" pitchFamily="18" charset="0"/>
              </a:rPr>
              <a:t>Пантюхина</a:t>
            </a:r>
            <a:r>
              <a:rPr lang="ru-RU" sz="1400" b="1" i="1" dirty="0">
                <a:solidFill>
                  <a:srgbClr val="574511"/>
                </a:solidFill>
                <a:latin typeface="Georgia" panose="02040502050405020303" pitchFamily="18" charset="0"/>
              </a:rPr>
              <a:t> Татьяна Аркадьевна </a:t>
            </a:r>
            <a:r>
              <a:rPr lang="ru-RU" sz="1400" i="1" dirty="0">
                <a:solidFill>
                  <a:srgbClr val="574511"/>
                </a:solidFill>
                <a:latin typeface="Georgia" panose="02040502050405020303" pitchFamily="18" charset="0"/>
              </a:rPr>
              <a:t>- заведующая </a:t>
            </a:r>
            <a:r>
              <a:rPr lang="ru-RU" sz="1400" i="1" dirty="0" smtClean="0">
                <a:solidFill>
                  <a:srgbClr val="574511"/>
                </a:solidFill>
                <a:latin typeface="Georgia" panose="02040502050405020303" pitchFamily="18" charset="0"/>
              </a:rPr>
              <a:t> ЗАГСа.1972 г.</a:t>
            </a:r>
            <a:endParaRPr lang="ru-RU" sz="1400" i="1" dirty="0">
              <a:solidFill>
                <a:srgbClr val="574511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528" y="2924944"/>
            <a:ext cx="22322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solidFill>
                  <a:srgbClr val="4A3A0E"/>
                </a:solidFill>
                <a:latin typeface="Georgia" panose="02040502050405020303" pitchFamily="18" charset="0"/>
              </a:rPr>
              <a:t>Коллектив работников ЗАГС  г. Сарапул. 1-я слева: Печерских Зинаида </a:t>
            </a:r>
            <a:r>
              <a:rPr lang="ru-RU" sz="1400" i="1" dirty="0" smtClean="0">
                <a:solidFill>
                  <a:srgbClr val="4A3A0E"/>
                </a:solidFill>
                <a:latin typeface="Georgia" panose="02040502050405020303" pitchFamily="18" charset="0"/>
              </a:rPr>
              <a:t>Семеновна-заведующая ЗАГСа , </a:t>
            </a:r>
            <a:r>
              <a:rPr lang="ru-RU" sz="1400" i="1" dirty="0">
                <a:solidFill>
                  <a:srgbClr val="4A3A0E"/>
                </a:solidFill>
                <a:latin typeface="Georgia" panose="02040502050405020303" pitchFamily="18" charset="0"/>
              </a:rPr>
              <a:t>справа:  Зимина Александра Петровна- делопроизводитель. Декабрь 1969 год.</a:t>
            </a:r>
          </a:p>
          <a:p>
            <a:endParaRPr lang="ru-RU" dirty="0"/>
          </a:p>
        </p:txBody>
      </p:sp>
      <p:pic>
        <p:nvPicPr>
          <p:cNvPr id="5" name="Picture 5" descr="C:\Users\Irina\Desktop\ЗАГС\фото ЗАГС\6823.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500" y="3121983"/>
            <a:ext cx="3747596" cy="277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372708" y="3772279"/>
            <a:ext cx="255577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solidFill>
                  <a:srgbClr val="574511"/>
                </a:solidFill>
                <a:latin typeface="Georgia" panose="02040502050405020303" pitchFamily="18" charset="0"/>
              </a:rPr>
              <a:t>Завгородний Владимир Алексеевич - заместитель </a:t>
            </a:r>
            <a:endParaRPr lang="ru-RU" sz="1400" i="1" dirty="0" smtClean="0">
              <a:solidFill>
                <a:srgbClr val="574511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1400" i="1" dirty="0" smtClean="0">
                <a:solidFill>
                  <a:srgbClr val="574511"/>
                </a:solidFill>
                <a:latin typeface="Georgia" panose="02040502050405020303" pitchFamily="18" charset="0"/>
              </a:rPr>
              <a:t>директора </a:t>
            </a:r>
            <a:r>
              <a:rPr lang="ru-RU" sz="1400" i="1" dirty="0">
                <a:solidFill>
                  <a:srgbClr val="574511"/>
                </a:solidFill>
                <a:latin typeface="Georgia" panose="02040502050405020303" pitchFamily="18" charset="0"/>
              </a:rPr>
              <a:t>радиозавода им. Орджоникидзе, депутат горсовета и Пантюхина Татьяна Аркадьевна - заведующая </a:t>
            </a:r>
            <a:r>
              <a:rPr lang="ru-RU" sz="1400" i="1" dirty="0" smtClean="0">
                <a:solidFill>
                  <a:srgbClr val="574511"/>
                </a:solidFill>
                <a:latin typeface="Georgia" panose="02040502050405020303" pitchFamily="18" charset="0"/>
              </a:rPr>
              <a:t> ЗАГСа 1976 г</a:t>
            </a:r>
            <a:r>
              <a:rPr lang="ru-RU" sz="1400" i="1" dirty="0">
                <a:solidFill>
                  <a:srgbClr val="574511"/>
                </a:solidFill>
                <a:latin typeface="Georgia" panose="02040502050405020303" pitchFamily="18" charset="0"/>
              </a:rPr>
              <a:t>.</a:t>
            </a:r>
          </a:p>
        </p:txBody>
      </p:sp>
      <p:sp>
        <p:nvSpPr>
          <p:cNvPr id="12" name="Блок-схема: узел 11"/>
          <p:cNvSpPr/>
          <p:nvPr/>
        </p:nvSpPr>
        <p:spPr>
          <a:xfrm>
            <a:off x="182909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Блок-схема: узел 12"/>
          <p:cNvSpPr/>
          <p:nvPr/>
        </p:nvSpPr>
        <p:spPr>
          <a:xfrm>
            <a:off x="8748464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Блок-схема: узел 13"/>
          <p:cNvSpPr/>
          <p:nvPr/>
        </p:nvSpPr>
        <p:spPr>
          <a:xfrm>
            <a:off x="179730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Блок-схема: узел 14"/>
          <p:cNvSpPr/>
          <p:nvPr/>
        </p:nvSpPr>
        <p:spPr>
          <a:xfrm>
            <a:off x="8748464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0060824"/>
      </p:ext>
    </p:extLst>
  </p:cSld>
  <p:clrMapOvr>
    <a:masterClrMapping/>
  </p:clrMapOvr>
  <p:transition spd="slow" advClick="0" advTm="15000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Irina\Desktop\ЗАГС\фоны ЗАГС\тиульн 60-е год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1580" y="1283635"/>
            <a:ext cx="7560840" cy="5184576"/>
          </a:xfrm>
          <a:solidFill>
            <a:srgbClr val="EBD7AF">
              <a:alpha val="85000"/>
            </a:srgbClr>
          </a:solidFill>
        </p:spPr>
        <p:txBody>
          <a:bodyPr>
            <a:normAutofit/>
          </a:bodyPr>
          <a:lstStyle/>
          <a:p>
            <a:pPr algn="just"/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Каждую пятницу в Доме бракосочетания проводилась торжественная регистрация. Будущих супругов, прибывавших на машинах,  встречали комсомольцы и провожали в зал регистрации. Приглашались не только родственники, но и друзья, сослуживцы. Во время церемонии звучало вступительное слово, брачующиеся  обменивались обручальными кольцами,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использовалось музы-  кальное 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сопровождение. На каждой регистрации выступал депутат городского Совета с краткой поздравительной речью. Он же вручал свидетельство о браке.  Существовал график дежурств депутатов в ЗАГСе. Впервые организован буфет, коллективная фотосьемка. Вся обстановка помогала почувствовать торжественность момента, значимость. Такие церемонии  проводились также  в клубах предприятий  города. Постепенно скромные свадьбы вышли из моды. Приглашалось большое количество гостей, украшалась свадебная машина, заказывали пышный банкет в ресторане. Обязательным стал </a:t>
            </a:r>
            <a:r>
              <a:rPr lang="ru-RU" sz="1800" b="1" i="1" dirty="0">
                <a:solidFill>
                  <a:srgbClr val="574511"/>
                </a:solidFill>
                <a:latin typeface="Georgia" panose="02040502050405020303" pitchFamily="18" charset="0"/>
              </a:rPr>
              <a:t>тур молодоженов по памятным местам</a:t>
            </a:r>
            <a:r>
              <a:rPr lang="ru-RU" sz="1800" i="1" dirty="0">
                <a:solidFill>
                  <a:srgbClr val="574511"/>
                </a:solidFill>
                <a:latin typeface="Georgia" panose="02040502050405020303" pitchFamily="18" charset="0"/>
              </a:rPr>
              <a:t>. </a:t>
            </a:r>
            <a:endParaRPr lang="ru-RU" sz="1800" dirty="0"/>
          </a:p>
        </p:txBody>
      </p:sp>
      <p:sp>
        <p:nvSpPr>
          <p:cNvPr id="4" name="Блок-схема: узел 3"/>
          <p:cNvSpPr/>
          <p:nvPr/>
        </p:nvSpPr>
        <p:spPr>
          <a:xfrm>
            <a:off x="182909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Блок-схема: узел 4"/>
          <p:cNvSpPr/>
          <p:nvPr/>
        </p:nvSpPr>
        <p:spPr>
          <a:xfrm>
            <a:off x="8748464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Блок-схема: узел 5"/>
          <p:cNvSpPr/>
          <p:nvPr/>
        </p:nvSpPr>
        <p:spPr>
          <a:xfrm>
            <a:off x="179730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Блок-схема: узел 6"/>
          <p:cNvSpPr/>
          <p:nvPr/>
        </p:nvSpPr>
        <p:spPr>
          <a:xfrm>
            <a:off x="8748464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1579284"/>
      </p:ext>
    </p:extLst>
  </p:cSld>
  <p:clrMapOvr>
    <a:masterClrMapping/>
  </p:clrMapOvr>
  <p:transition spd="slow" advClick="0" advTm="1500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rina\Desktop\ЗАГС\фоны ЗАГС\церковь.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узел 3"/>
          <p:cNvSpPr/>
          <p:nvPr/>
        </p:nvSpPr>
        <p:spPr>
          <a:xfrm>
            <a:off x="182909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572000" y="692696"/>
            <a:ext cx="4176464" cy="5544616"/>
          </a:xfrm>
          <a:solidFill>
            <a:schemeClr val="bg2">
              <a:alpha val="85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800" dirty="0" smtClean="0">
                <a:solidFill>
                  <a:srgbClr val="574511"/>
                </a:solidFill>
                <a:latin typeface="Georgia" panose="02040502050405020303" pitchFamily="18" charset="0"/>
              </a:rPr>
              <a:t>    Процедура  </a:t>
            </a:r>
            <a:r>
              <a:rPr lang="ru-RU" sz="1800" dirty="0">
                <a:solidFill>
                  <a:srgbClr val="574511"/>
                </a:solidFill>
                <a:latin typeface="Georgia" panose="02040502050405020303" pitchFamily="18" charset="0"/>
              </a:rPr>
              <a:t>регистрации брака состояла из нескольких этапов, чаще всего это занимало достаточно длительное время. Проводился подробный опрос семей со стороны жениха и невесты для недопущения родственных браков. Люди жили  оседло, веками бок о бок, естественно,  что </a:t>
            </a:r>
            <a:r>
              <a:rPr lang="ru-RU" sz="1800" dirty="0" smtClean="0">
                <a:solidFill>
                  <a:srgbClr val="574511"/>
                </a:solidFill>
                <a:latin typeface="Georgia" panose="02040502050405020303" pitchFamily="18" charset="0"/>
              </a:rPr>
              <a:t>вероятность крово-  смешения была очень большая. Церковное руководство разработало  </a:t>
            </a:r>
            <a:r>
              <a:rPr lang="ru-RU" sz="1800" dirty="0">
                <a:solidFill>
                  <a:srgbClr val="574511"/>
                </a:solidFill>
                <a:latin typeface="Georgia" panose="02040502050405020303" pitchFamily="18" charset="0"/>
              </a:rPr>
              <a:t>образец схемы, по которой определялось родство между женихом и </a:t>
            </a:r>
            <a:r>
              <a:rPr lang="ru-RU" sz="1800" dirty="0" smtClean="0">
                <a:solidFill>
                  <a:srgbClr val="574511"/>
                </a:solidFill>
                <a:latin typeface="Georgia" panose="02040502050405020303" pitchFamily="18" charset="0"/>
              </a:rPr>
              <a:t>невестой. Если родство </a:t>
            </a:r>
            <a:r>
              <a:rPr lang="ru-RU" sz="1800" dirty="0">
                <a:solidFill>
                  <a:srgbClr val="574511"/>
                </a:solidFill>
                <a:latin typeface="Georgia" panose="02040502050405020303" pitchFamily="18" charset="0"/>
              </a:rPr>
              <a:t>действительно не ближе 5-й степени то брак разрешался.  Перед тем как дать согласие на венчание служители оформляли документ «</a:t>
            </a:r>
            <a:r>
              <a:rPr lang="ru-RU" sz="1800" b="1" i="1" dirty="0">
                <a:solidFill>
                  <a:srgbClr val="574511"/>
                </a:solidFill>
                <a:latin typeface="Georgia" panose="02040502050405020303" pitchFamily="18" charset="0"/>
              </a:rPr>
              <a:t>Брачный обыск</a:t>
            </a:r>
            <a:r>
              <a:rPr lang="ru-RU" sz="1800" dirty="0">
                <a:solidFill>
                  <a:srgbClr val="574511"/>
                </a:solidFill>
                <a:latin typeface="Georgia" panose="02040502050405020303" pitchFamily="18" charset="0"/>
              </a:rPr>
              <a:t>».</a:t>
            </a:r>
          </a:p>
        </p:txBody>
      </p:sp>
      <p:sp>
        <p:nvSpPr>
          <p:cNvPr id="6" name="Блок-схема: узел 5"/>
          <p:cNvSpPr/>
          <p:nvPr/>
        </p:nvSpPr>
        <p:spPr>
          <a:xfrm>
            <a:off x="179730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Блок-схема: узел 6"/>
          <p:cNvSpPr/>
          <p:nvPr/>
        </p:nvSpPr>
        <p:spPr>
          <a:xfrm>
            <a:off x="8748464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Блок-схема: узел 7"/>
          <p:cNvSpPr/>
          <p:nvPr/>
        </p:nvSpPr>
        <p:spPr>
          <a:xfrm>
            <a:off x="8748464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074" name="Picture 2" descr="C:\Users\Irina\Desktop\ЗАГС\фоны ЗАГС\обыск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51" y="584684"/>
            <a:ext cx="3921039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82925"/>
      </p:ext>
    </p:extLst>
  </p:cSld>
  <p:clrMapOvr>
    <a:masterClrMapping/>
  </p:clrMapOvr>
  <p:transition spd="slow" advClick="0" advTm="15000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Irina\Desktop\ЗАГС\фоны ЗАГС\лист 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272"/>
            <a:ext cx="9144000" cy="6923272"/>
          </a:xfrm>
          <a:prstGeom prst="rect">
            <a:avLst/>
          </a:prstGeom>
          <a:noFill/>
          <a:ln>
            <a:solidFill>
              <a:srgbClr val="66511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Быкова А\ЗАГС\фото документы обработ\паровоз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394232"/>
            <a:ext cx="3475037" cy="497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Быкова А\ЗАГС\фото документы обработ\у памятник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2592288" cy="420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E:\Быкова А\ЗАГС\фото документы обработ\50-е на площади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811" y="220978"/>
            <a:ext cx="3438525" cy="337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87824" y="4077072"/>
            <a:ext cx="228243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4A3A0E"/>
                </a:solidFill>
                <a:latin typeface="Georgia" panose="02040502050405020303" pitchFamily="18" charset="0"/>
              </a:rPr>
              <a:t>Тур по памятным местам.</a:t>
            </a:r>
          </a:p>
          <a:p>
            <a:pPr algn="ctr"/>
            <a:r>
              <a:rPr lang="ru-RU" sz="1400" b="1" i="1" dirty="0" smtClean="0">
                <a:solidFill>
                  <a:srgbClr val="4A3A0E"/>
                </a:solidFill>
                <a:latin typeface="Georgia" panose="02040502050405020303" pitchFamily="18" charset="0"/>
              </a:rPr>
              <a:t>Сухих Владимир Геннадьевич</a:t>
            </a:r>
          </a:p>
          <a:p>
            <a:pPr algn="ctr"/>
            <a:r>
              <a:rPr lang="ru-RU" sz="1400" b="1" i="1" dirty="0" smtClean="0">
                <a:solidFill>
                  <a:srgbClr val="4A3A0E"/>
                </a:solidFill>
                <a:latin typeface="Georgia" panose="02040502050405020303" pitchFamily="18" charset="0"/>
              </a:rPr>
              <a:t> и Любовь Климентьевна </a:t>
            </a:r>
          </a:p>
          <a:p>
            <a:pPr algn="ctr"/>
            <a:r>
              <a:rPr lang="ru-RU" sz="1400" b="1" i="1" dirty="0" smtClean="0">
                <a:solidFill>
                  <a:srgbClr val="4A3A0E"/>
                </a:solidFill>
                <a:latin typeface="Georgia" panose="02040502050405020303" pitchFamily="18" charset="0"/>
              </a:rPr>
              <a:t>1975 г.</a:t>
            </a:r>
            <a:endParaRPr lang="ru-RU" sz="1400" b="1" i="1" dirty="0">
              <a:solidFill>
                <a:srgbClr val="4A3A0E"/>
              </a:solidFill>
              <a:latin typeface="Georgia" panose="02040502050405020303" pitchFamily="18" charset="0"/>
            </a:endParaRPr>
          </a:p>
        </p:txBody>
      </p:sp>
      <p:sp>
        <p:nvSpPr>
          <p:cNvPr id="7" name="Блок-схема: узел 6"/>
          <p:cNvSpPr/>
          <p:nvPr/>
        </p:nvSpPr>
        <p:spPr>
          <a:xfrm>
            <a:off x="182909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Блок-схема: узел 8"/>
          <p:cNvSpPr/>
          <p:nvPr/>
        </p:nvSpPr>
        <p:spPr>
          <a:xfrm>
            <a:off x="8748464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Блок-схема: узел 9"/>
          <p:cNvSpPr/>
          <p:nvPr/>
        </p:nvSpPr>
        <p:spPr>
          <a:xfrm>
            <a:off x="179730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Блок-схема: узел 10"/>
          <p:cNvSpPr/>
          <p:nvPr/>
        </p:nvSpPr>
        <p:spPr>
          <a:xfrm>
            <a:off x="8748464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9261672"/>
      </p:ext>
    </p:extLst>
  </p:cSld>
  <p:clrMapOvr>
    <a:masterClrMapping/>
  </p:clrMapOvr>
  <p:transition spd="slow" advClick="0" advTm="15000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Irina\Desktop\ЗАГС\фоны ЗАГС\лист 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66511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Irina\Desktop\ЗАГС\фото ЗАГС\торж.рег.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189" y="476672"/>
            <a:ext cx="3816424" cy="247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Irina\Desktop\ЗАГС\фото ЗАГС\торж.регистр.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86992"/>
            <a:ext cx="3822254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Irina\Desktop\ЗАГС\фото ЗАГС\торж.регистр.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293" y="3586992"/>
            <a:ext cx="3489320" cy="229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Irina\Desktop\ЗАГС\фото ЗАГС\торжест.регистр. 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3312368" cy="246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23728" y="2940661"/>
            <a:ext cx="4841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4A3A0E"/>
                </a:solidFill>
                <a:latin typeface="Georgia" panose="02040502050405020303" pitchFamily="18" charset="0"/>
              </a:rPr>
              <a:t>Торжественная регистрация в Дворцах культуры  «ЗиО» и «Заря»</a:t>
            </a:r>
            <a:endParaRPr lang="ru-RU" b="1" i="1" dirty="0">
              <a:solidFill>
                <a:srgbClr val="4A3A0E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Блок-схема: узел 9"/>
          <p:cNvSpPr/>
          <p:nvPr/>
        </p:nvSpPr>
        <p:spPr>
          <a:xfrm>
            <a:off x="182909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Блок-схема: узел 10"/>
          <p:cNvSpPr/>
          <p:nvPr/>
        </p:nvSpPr>
        <p:spPr>
          <a:xfrm>
            <a:off x="8748464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Блок-схема: узел 11"/>
          <p:cNvSpPr/>
          <p:nvPr/>
        </p:nvSpPr>
        <p:spPr>
          <a:xfrm>
            <a:off x="179730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Блок-схема: узел 12"/>
          <p:cNvSpPr/>
          <p:nvPr/>
        </p:nvSpPr>
        <p:spPr>
          <a:xfrm>
            <a:off x="8748464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58686"/>
      </p:ext>
    </p:extLst>
  </p:cSld>
  <p:clrMapOvr>
    <a:masterClrMapping/>
  </p:clrMapOvr>
  <p:transition spd="slow" advClick="0" advTm="15000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Irina\Desktop\ЗАГС\фоны ЗАГС\тиульн 60-е год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Irina\Desktop\ЗАГС\фото документы обработ\отче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522" y="323768"/>
            <a:ext cx="3633456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4536504" cy="6018956"/>
          </a:xfrm>
          <a:gradFill flip="none" rotWithShape="1">
            <a:gsLst>
              <a:gs pos="0">
                <a:srgbClr val="FFEFD1">
                  <a:alpha val="78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  <a:tileRect r="-100000" b="-100000"/>
          </a:gradFill>
        </p:spPr>
        <p:txBody>
          <a:bodyPr>
            <a:noAutofit/>
          </a:bodyPr>
          <a:lstStyle/>
          <a:p>
            <a:pPr algn="just"/>
            <a:r>
              <a:rPr lang="ru-RU" sz="16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   18 </a:t>
            </a:r>
            <a:r>
              <a:rPr lang="ru-RU" sz="1600" dirty="0">
                <a:solidFill>
                  <a:srgbClr val="4A3A0E"/>
                </a:solidFill>
                <a:latin typeface="Georgia" panose="02040502050405020303" pitchFamily="18" charset="0"/>
              </a:rPr>
              <a:t>февраля 1964 года вышло постановление Совета Министров РСФСР </a:t>
            </a:r>
            <a:r>
              <a:rPr lang="ru-RU" sz="1600" b="1" dirty="0">
                <a:solidFill>
                  <a:srgbClr val="4A3A0E"/>
                </a:solidFill>
                <a:latin typeface="Georgia" panose="02040502050405020303" pitchFamily="18" charset="0"/>
              </a:rPr>
              <a:t>«Внедрение в быт советских людей </a:t>
            </a:r>
            <a:r>
              <a:rPr lang="ru-RU" sz="1600" b="1" dirty="0" smtClean="0">
                <a:solidFill>
                  <a:srgbClr val="4A3A0E"/>
                </a:solidFill>
                <a:latin typeface="Georgia" panose="02040502050405020303" pitchFamily="18" charset="0"/>
              </a:rPr>
              <a:t>новых граж- данских </a:t>
            </a:r>
            <a:r>
              <a:rPr lang="ru-RU" sz="1600" b="1" dirty="0">
                <a:solidFill>
                  <a:srgbClr val="4A3A0E"/>
                </a:solidFill>
                <a:latin typeface="Georgia" panose="02040502050405020303" pitchFamily="18" charset="0"/>
              </a:rPr>
              <a:t>обрядов»</a:t>
            </a:r>
            <a:r>
              <a:rPr lang="ru-RU" sz="1600" dirty="0">
                <a:solidFill>
                  <a:srgbClr val="4A3A0E"/>
                </a:solidFill>
                <a:latin typeface="Georgia" panose="02040502050405020303" pitchFamily="18" charset="0"/>
              </a:rPr>
              <a:t>. В 1969 году был принят Кодекс о браке и семье РСФСР, который </a:t>
            </a:r>
            <a:r>
              <a:rPr lang="ru-RU" sz="16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действовал вплоть до </a:t>
            </a:r>
            <a:r>
              <a:rPr lang="ru-RU" sz="1600" dirty="0">
                <a:solidFill>
                  <a:srgbClr val="4A3A0E"/>
                </a:solidFill>
                <a:latin typeface="Georgia" panose="02040502050405020303" pitchFamily="18" charset="0"/>
              </a:rPr>
              <a:t>середины 90-х годов.</a:t>
            </a:r>
            <a:br>
              <a:rPr lang="ru-RU" sz="1600" dirty="0">
                <a:solidFill>
                  <a:srgbClr val="4A3A0E"/>
                </a:solidFill>
                <a:latin typeface="Georgia" panose="02040502050405020303" pitchFamily="18" charset="0"/>
              </a:rPr>
            </a:br>
            <a:r>
              <a:rPr lang="ru-RU" sz="1600" dirty="0">
                <a:solidFill>
                  <a:srgbClr val="4A3A0E"/>
                </a:solidFill>
                <a:latin typeface="Georgia" panose="02040502050405020303" pitchFamily="18" charset="0"/>
              </a:rPr>
              <a:t>Торжественно отмечались: </a:t>
            </a:r>
            <a:r>
              <a:rPr lang="ru-RU" sz="16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регистрации но-  ворожденных</a:t>
            </a:r>
            <a:r>
              <a:rPr lang="ru-RU" sz="1600" dirty="0">
                <a:solidFill>
                  <a:srgbClr val="4A3A0E"/>
                </a:solidFill>
                <a:latin typeface="Georgia" panose="02040502050405020303" pitchFamily="18" charset="0"/>
              </a:rPr>
              <a:t>,  даты супружеской жизни </a:t>
            </a:r>
            <a:r>
              <a:rPr lang="ru-RU" sz="16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«серебряная</a:t>
            </a:r>
            <a:r>
              <a:rPr lang="ru-RU" sz="1600" dirty="0">
                <a:solidFill>
                  <a:srgbClr val="4A3A0E"/>
                </a:solidFill>
                <a:latin typeface="Georgia" panose="02040502050405020303" pitchFamily="18" charset="0"/>
              </a:rPr>
              <a:t>» и </a:t>
            </a:r>
            <a:r>
              <a:rPr lang="ru-RU" sz="16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«золотая</a:t>
            </a:r>
            <a:r>
              <a:rPr lang="ru-RU" sz="1600" dirty="0">
                <a:solidFill>
                  <a:srgbClr val="4A3A0E"/>
                </a:solidFill>
                <a:latin typeface="Georgia" panose="02040502050405020303" pitchFamily="18" charset="0"/>
              </a:rPr>
              <a:t>» свадьба. Все это делалось для укрепления семьи и отвлечения людей от церковных обрядов. Не смотря на все старания властей люди все же тайком венчались, крестились и отпевали усопших. Вот небольшой отчет за 1967 год </a:t>
            </a:r>
            <a:r>
              <a:rPr lang="ru-RU" sz="16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по Сара- пулу</a:t>
            </a:r>
            <a:r>
              <a:rPr lang="ru-RU" sz="1600" dirty="0">
                <a:solidFill>
                  <a:srgbClr val="4A3A0E"/>
                </a:solidFill>
                <a:latin typeface="Georgia" panose="02040502050405020303" pitchFamily="18" charset="0"/>
              </a:rPr>
              <a:t>, составленный комиссией по внедрению новых гражданских обрядов: крещений совершено 462, в том числе </a:t>
            </a:r>
            <a:r>
              <a:rPr lang="ru-RU" sz="16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детей дош- кольного </a:t>
            </a:r>
            <a:r>
              <a:rPr lang="ru-RU" sz="1600" dirty="0">
                <a:solidFill>
                  <a:srgbClr val="4A3A0E"/>
                </a:solidFill>
                <a:latin typeface="Georgia" panose="02040502050405020303" pitchFamily="18" charset="0"/>
              </a:rPr>
              <a:t>возраста 440, школьного - 11</a:t>
            </a:r>
            <a:r>
              <a:rPr lang="ru-RU" sz="16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, совер- шеннолетних </a:t>
            </a:r>
            <a:r>
              <a:rPr lang="ru-RU" sz="1600" dirty="0">
                <a:solidFill>
                  <a:srgbClr val="4A3A0E"/>
                </a:solidFill>
                <a:latin typeface="Georgia" panose="02040502050405020303" pitchFamily="18" charset="0"/>
              </a:rPr>
              <a:t>– 11, венчаний – 7, отпеваний - 220 очных, заочных – 248. Зарегистрировано в ЗАГСе рождений детей – </a:t>
            </a:r>
            <a:r>
              <a:rPr lang="ru-RU" sz="16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1686. 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/>
            </a:r>
            <a:b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</a:br>
            <a:endParaRPr lang="ru-RU" sz="1800" dirty="0">
              <a:solidFill>
                <a:srgbClr val="4A3A0E"/>
              </a:solidFill>
              <a:latin typeface="Georgia" panose="02040502050405020303" pitchFamily="18" charset="0"/>
            </a:endParaRPr>
          </a:p>
        </p:txBody>
      </p:sp>
      <p:sp>
        <p:nvSpPr>
          <p:cNvPr id="7" name="Блок-схема: узел 6"/>
          <p:cNvSpPr/>
          <p:nvPr/>
        </p:nvSpPr>
        <p:spPr>
          <a:xfrm>
            <a:off x="182909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Блок-схема: узел 7"/>
          <p:cNvSpPr/>
          <p:nvPr/>
        </p:nvSpPr>
        <p:spPr>
          <a:xfrm>
            <a:off x="8748464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Блок-схема: узел 8"/>
          <p:cNvSpPr/>
          <p:nvPr/>
        </p:nvSpPr>
        <p:spPr>
          <a:xfrm>
            <a:off x="179730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Блок-схема: узел 9"/>
          <p:cNvSpPr/>
          <p:nvPr/>
        </p:nvSpPr>
        <p:spPr>
          <a:xfrm>
            <a:off x="8748464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276060" y="5440377"/>
            <a:ext cx="3420380" cy="1169551"/>
          </a:xfrm>
          <a:prstGeom prst="rect">
            <a:avLst/>
          </a:prstGeom>
          <a:solidFill>
            <a:srgbClr val="EBD7AF">
              <a:alpha val="9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4A3A0E"/>
                </a:solidFill>
                <a:latin typeface="Georgia" panose="02040502050405020303" pitchFamily="18" charset="0"/>
              </a:rPr>
              <a:t>Из доклада «Об опыте работы исполкома </a:t>
            </a:r>
            <a:r>
              <a:rPr lang="ru-RU" sz="1400" b="1" i="1" dirty="0">
                <a:solidFill>
                  <a:srgbClr val="4A3A0E"/>
                </a:solidFill>
                <a:latin typeface="Georgia" panose="02040502050405020303" pitchFamily="18" charset="0"/>
              </a:rPr>
              <a:t>С</a:t>
            </a:r>
            <a:r>
              <a:rPr lang="ru-RU" sz="1400" b="1" i="1" dirty="0" smtClean="0">
                <a:solidFill>
                  <a:srgbClr val="4A3A0E"/>
                </a:solidFill>
                <a:latin typeface="Georgia" panose="02040502050405020303" pitchFamily="18" charset="0"/>
              </a:rPr>
              <a:t>арапульского горсовета по внедрению в быт новых гражданских обрядов.» 1968 г. </a:t>
            </a:r>
            <a:endParaRPr lang="ru-RU" sz="1400" b="1" i="1" dirty="0">
              <a:solidFill>
                <a:srgbClr val="4A3A0E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381174"/>
      </p:ext>
    </p:extLst>
  </p:cSld>
  <p:clrMapOvr>
    <a:masterClrMapping/>
  </p:clrMapOvr>
  <p:transition spd="slow" advClick="0" advTm="15000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Irina\Desktop\ЗАГС\фоны ЗАГС\лист 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66511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Irina\Desktop\ЗАГС\фото ЗАГС\свад.обряд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521" y="3492962"/>
            <a:ext cx="3489003" cy="223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888012"/>
          </a:xfrm>
          <a:gradFill flip="none" rotWithShape="1">
            <a:gsLst>
              <a:gs pos="0">
                <a:srgbClr val="FFEFD1">
                  <a:alpha val="59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15600000" scaled="0"/>
            <a:tileRect/>
          </a:gradFill>
        </p:spPr>
        <p:txBody>
          <a:bodyPr>
            <a:normAutofit/>
          </a:bodyPr>
          <a:lstStyle/>
          <a:p>
            <a:pPr algn="just"/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В начале 1970-х годов  в обществе  возрождаются  многие свадебные народные традиции: хлеб-соль, величальные песни, конкурсы для новобрачных, выкуп и пр. Традиция  выкупа невесты вернула себе право на существование.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В 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выкуп невесты обычно включались все соседи. Так что оккупированный толпой жених покрывался холодным потом уже на подступах к дому. Выкрутиться помогали друзья, которые стали делать заготовки в виде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шампанского и коробок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конфет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.</a:t>
            </a:r>
          </a:p>
        </p:txBody>
      </p:sp>
      <p:pic>
        <p:nvPicPr>
          <p:cNvPr id="8" name="Picture 2" descr="C:\Users\Irina\Desktop\ЗАГС\фото ЗАГС\свад.обряд 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87" y="2946417"/>
            <a:ext cx="2596828" cy="333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19872" y="5795391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4A3A0E"/>
                </a:solidFill>
                <a:latin typeface="Georgia" panose="02040502050405020303" pitchFamily="18" charset="0"/>
              </a:rPr>
              <a:t>Обряд «хлеб-соль»</a:t>
            </a:r>
            <a:endParaRPr lang="ru-RU" sz="1400" b="1" i="1" dirty="0">
              <a:solidFill>
                <a:srgbClr val="4A3A0E"/>
              </a:solidFill>
              <a:latin typeface="Georgia" panose="0204050205040502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70522" y="6306745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4A3A0E"/>
                </a:solidFill>
                <a:latin typeface="Georgia" panose="02040502050405020303" pitchFamily="18" charset="0"/>
              </a:rPr>
              <a:t>«Величальные песни»</a:t>
            </a:r>
            <a:endParaRPr lang="ru-RU" sz="1400" b="1" i="1" dirty="0">
              <a:solidFill>
                <a:srgbClr val="4A3A0E"/>
              </a:solidFill>
              <a:latin typeface="Georgia" panose="0204050205040502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5051" y="6275135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4A3A0E"/>
                </a:solidFill>
                <a:latin typeface="Georgia" panose="02040502050405020303" pitchFamily="18" charset="0"/>
              </a:rPr>
              <a:t>«Выкуп невесты»</a:t>
            </a:r>
            <a:endParaRPr lang="ru-RU" sz="1400" b="1" i="1" dirty="0">
              <a:solidFill>
                <a:srgbClr val="4A3A0E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Блок-схема: узел 10"/>
          <p:cNvSpPr/>
          <p:nvPr/>
        </p:nvSpPr>
        <p:spPr>
          <a:xfrm>
            <a:off x="182909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Блок-схема: узел 11"/>
          <p:cNvSpPr/>
          <p:nvPr/>
        </p:nvSpPr>
        <p:spPr>
          <a:xfrm>
            <a:off x="8748464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Блок-схема: узел 12"/>
          <p:cNvSpPr/>
          <p:nvPr/>
        </p:nvSpPr>
        <p:spPr>
          <a:xfrm>
            <a:off x="8748464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Блок-схема: узел 13"/>
          <p:cNvSpPr/>
          <p:nvPr/>
        </p:nvSpPr>
        <p:spPr>
          <a:xfrm>
            <a:off x="179730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076" name="Picture 4" descr="C:\Users\Irina\Desktop\ЗАГС\фото ЗАГС\величальная песня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208" y="2835737"/>
            <a:ext cx="2626990" cy="345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583442"/>
      </p:ext>
    </p:extLst>
  </p:cSld>
  <p:clrMapOvr>
    <a:masterClrMapping/>
  </p:clrMapOvr>
  <p:transition spd="slow" advClick="0" advTm="15000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Irina\Desktop\ЗАГС\фоны ЗАГС\приглашени 2.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2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Irina\Desktop\ЗАГС\фото ЗАГС\симониха свадьба 1.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937" y="363769"/>
            <a:ext cx="3146597" cy="224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Irina\Desktop\ЗАГС\фото ЗАГС\симониха свадьба 2.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04" y="620688"/>
            <a:ext cx="3153101" cy="224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Irina\Desktop\ЗАГС\фото ЗАГС\свад. обряд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294" y="3084588"/>
            <a:ext cx="3744144" cy="266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Irina\Desktop\ЗАГС\фото ЗАГС\дерев.свадьб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94269"/>
            <a:ext cx="3672409" cy="266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3586" y="2930700"/>
            <a:ext cx="3024336" cy="30777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4A3A0E"/>
                </a:solidFill>
                <a:latin typeface="Georgia" panose="02040502050405020303" pitchFamily="18" charset="0"/>
              </a:rPr>
              <a:t>Обряд  «хождение за  водой».</a:t>
            </a:r>
            <a:endParaRPr lang="ru-RU" sz="1400" b="1" i="1" dirty="0">
              <a:solidFill>
                <a:srgbClr val="4A3A0E"/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6198" y="2654583"/>
            <a:ext cx="3024336" cy="30777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4A3A0E"/>
                </a:solidFill>
                <a:latin typeface="Georgia" panose="02040502050405020303" pitchFamily="18" charset="0"/>
              </a:rPr>
              <a:t>Обряд  </a:t>
            </a:r>
            <a:r>
              <a:rPr lang="ru-RU" sz="1400" b="1" i="1" smtClean="0">
                <a:solidFill>
                  <a:srgbClr val="4A3A0E"/>
                </a:solidFill>
                <a:latin typeface="Georgia" panose="02040502050405020303" pitchFamily="18" charset="0"/>
              </a:rPr>
              <a:t>«хождение за </a:t>
            </a:r>
            <a:r>
              <a:rPr lang="ru-RU" sz="1400" b="1" i="1" dirty="0" smtClean="0">
                <a:solidFill>
                  <a:srgbClr val="4A3A0E"/>
                </a:solidFill>
                <a:latin typeface="Georgia" panose="02040502050405020303" pitchFamily="18" charset="0"/>
              </a:rPr>
              <a:t>водой».</a:t>
            </a:r>
            <a:endParaRPr lang="ru-RU" sz="1400" b="1" i="1" dirty="0">
              <a:solidFill>
                <a:srgbClr val="4A3A0E"/>
              </a:solidFill>
              <a:latin typeface="Georgia" panose="0204050205040502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56198" y="5956278"/>
            <a:ext cx="36245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4A3A0E"/>
                </a:solidFill>
                <a:latin typeface="Georgia" panose="02040502050405020303" pitchFamily="18" charset="0"/>
              </a:rPr>
              <a:t>«Чествование молодоженов»</a:t>
            </a:r>
            <a:endParaRPr lang="ru-RU" sz="1400" b="1" i="1" dirty="0">
              <a:solidFill>
                <a:srgbClr val="4A3A0E"/>
              </a:solidFill>
              <a:latin typeface="Georgia" panose="0204050205040502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2246" y="6008264"/>
            <a:ext cx="29086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4A3A0E"/>
                </a:solidFill>
                <a:latin typeface="Georgia" panose="02040502050405020303" pitchFamily="18" charset="0"/>
              </a:rPr>
              <a:t>Деревенская свадьба</a:t>
            </a:r>
            <a:endParaRPr lang="ru-RU" sz="1400" b="1" i="1" dirty="0">
              <a:solidFill>
                <a:srgbClr val="4A3A0E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Блок-схема: узел 10"/>
          <p:cNvSpPr/>
          <p:nvPr/>
        </p:nvSpPr>
        <p:spPr>
          <a:xfrm>
            <a:off x="182909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Блок-схема: узел 11"/>
          <p:cNvSpPr/>
          <p:nvPr/>
        </p:nvSpPr>
        <p:spPr>
          <a:xfrm>
            <a:off x="8748464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Блок-схема: узел 12"/>
          <p:cNvSpPr/>
          <p:nvPr/>
        </p:nvSpPr>
        <p:spPr>
          <a:xfrm>
            <a:off x="179730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Блок-схема: узел 13"/>
          <p:cNvSpPr/>
          <p:nvPr/>
        </p:nvSpPr>
        <p:spPr>
          <a:xfrm>
            <a:off x="8748464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6193492"/>
      </p:ext>
    </p:extLst>
  </p:cSld>
  <p:clrMapOvr>
    <a:masterClrMapping/>
  </p:clrMapOvr>
  <p:transition spd="slow" advClick="0" advTm="15000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Irina\Desktop\ЗАГС\фоны ЗАГС\лист 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" y="0"/>
            <a:ext cx="9144000" cy="6876202"/>
          </a:xfrm>
          <a:prstGeom prst="rect">
            <a:avLst/>
          </a:prstGeom>
          <a:noFill/>
          <a:ln>
            <a:solidFill>
              <a:srgbClr val="66511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489420"/>
            <a:ext cx="7467433" cy="2101502"/>
          </a:xfrm>
        </p:spPr>
        <p:txBody>
          <a:bodyPr>
            <a:normAutofit/>
          </a:bodyPr>
          <a:lstStyle/>
          <a:p>
            <a:pPr algn="just"/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   Если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же в брак вступали два комсомольца, то молодожены могли рассчитывать на дотацию от 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ВЛКСМ (Всесоюзный ленинский 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 коммунистический 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союз молодежи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). Подобные свадьбы назывались «комсомольскими». Так как комсомольцами в ту пору была практически вся молодежь, то и дотации от комитета комсомола на свадьбу могли получить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практически все. </a:t>
            </a:r>
            <a:b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</a:br>
            <a:endParaRPr lang="ru-RU" sz="1800" dirty="0">
              <a:solidFill>
                <a:srgbClr val="4A3A0E"/>
              </a:solidFill>
              <a:latin typeface="Georgia" panose="02040502050405020303" pitchFamily="18" charset="0"/>
            </a:endParaRPr>
          </a:p>
        </p:txBody>
      </p:sp>
      <p:pic>
        <p:nvPicPr>
          <p:cNvPr id="2050" name="Picture 2" descr="C:\Users\Irina\Desktop\ЗАГС\фото ЗАГС\комсом.свадьб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4218"/>
            <a:ext cx="6192688" cy="423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76256" y="1916832"/>
            <a:ext cx="20882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>
                <a:solidFill>
                  <a:srgbClr val="574511"/>
                </a:solidFill>
                <a:latin typeface="Georgia" panose="02040502050405020303" pitchFamily="18" charset="0"/>
              </a:rPr>
              <a:t>Праздничный вечер в честь бракосочетания Зиганшиных Анатолия и Галины (в центре) - преподавателей Сарапульского кооперативного </a:t>
            </a:r>
            <a:r>
              <a:rPr lang="ru-RU" sz="1400" b="1" i="1" dirty="0" smtClean="0">
                <a:solidFill>
                  <a:srgbClr val="574511"/>
                </a:solidFill>
                <a:latin typeface="Georgia" panose="02040502050405020303" pitchFamily="18" charset="0"/>
              </a:rPr>
              <a:t>техникума.1970 г.</a:t>
            </a:r>
            <a:endParaRPr lang="ru-RU" sz="1400" b="1" i="1" dirty="0">
              <a:solidFill>
                <a:srgbClr val="574511"/>
              </a:solidFill>
              <a:latin typeface="Georgia" panose="02040502050405020303" pitchFamily="18" charset="0"/>
            </a:endParaRPr>
          </a:p>
        </p:txBody>
      </p:sp>
      <p:sp>
        <p:nvSpPr>
          <p:cNvPr id="7" name="Блок-схема: узел 6"/>
          <p:cNvSpPr/>
          <p:nvPr/>
        </p:nvSpPr>
        <p:spPr>
          <a:xfrm>
            <a:off x="182909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Блок-схема: узел 7"/>
          <p:cNvSpPr/>
          <p:nvPr/>
        </p:nvSpPr>
        <p:spPr>
          <a:xfrm>
            <a:off x="8748464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Блок-схема: узел 8"/>
          <p:cNvSpPr/>
          <p:nvPr/>
        </p:nvSpPr>
        <p:spPr>
          <a:xfrm>
            <a:off x="179730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Блок-схема: узел 9"/>
          <p:cNvSpPr/>
          <p:nvPr/>
        </p:nvSpPr>
        <p:spPr>
          <a:xfrm>
            <a:off x="8748464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1999437"/>
      </p:ext>
    </p:extLst>
  </p:cSld>
  <p:clrMapOvr>
    <a:masterClrMapping/>
  </p:clrMapOvr>
  <p:transition spd="slow" advClick="0" advTm="15000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rina\Desktop\ЗАГС\фоны ЗАГС\дом Корешева рам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17122"/>
            <a:ext cx="8064896" cy="2751838"/>
          </a:xfrm>
          <a:solidFill>
            <a:schemeClr val="accent6">
              <a:lumMod val="20000"/>
              <a:lumOff val="80000"/>
              <a:alpha val="59000"/>
            </a:schemeClr>
          </a:solidFill>
        </p:spPr>
        <p:txBody>
          <a:bodyPr>
            <a:normAutofit fontScale="90000"/>
          </a:bodyPr>
          <a:lstStyle/>
          <a:p>
            <a:pPr algn="just"/>
            <a:r>
              <a:rPr lang="ru-RU" sz="20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    После </a:t>
            </a:r>
            <a:r>
              <a:rPr lang="ru-RU" sz="2000" dirty="0">
                <a:solidFill>
                  <a:srgbClr val="4A3A0E"/>
                </a:solidFill>
                <a:latin typeface="Georgia" panose="02040502050405020303" pitchFamily="18" charset="0"/>
              </a:rPr>
              <a:t>распада СССР, в  Российской Федерации возникла потребность в принятии нового законодательства. 9 декабря 1995 года был принят новый Семейный кодекс РФ. В настоящее время  управлением  ЗАГС разработаны  сценарии ритуалов с использованием </a:t>
            </a:r>
            <a:r>
              <a:rPr lang="ru-RU" sz="20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старинных тради- ций </a:t>
            </a:r>
            <a:r>
              <a:rPr lang="ru-RU" sz="2000" dirty="0">
                <a:solidFill>
                  <a:srgbClr val="4A3A0E"/>
                </a:solidFill>
                <a:latin typeface="Georgia" panose="02040502050405020303" pitchFamily="18" charset="0"/>
              </a:rPr>
              <a:t>и обрядов: торжественные регистрации  брака и рождения</a:t>
            </a:r>
            <a:r>
              <a:rPr lang="ru-RU" sz="20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; чество- вание </a:t>
            </a:r>
            <a:r>
              <a:rPr lang="ru-RU" sz="2000" dirty="0">
                <a:solidFill>
                  <a:srgbClr val="4A3A0E"/>
                </a:solidFill>
                <a:latin typeface="Georgia" panose="02040502050405020303" pitchFamily="18" charset="0"/>
              </a:rPr>
              <a:t>свадебных юбиляров; помолвка; семейные праздники</a:t>
            </a:r>
            <a:r>
              <a:rPr lang="ru-RU" sz="20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; чество- вание </a:t>
            </a:r>
            <a:r>
              <a:rPr lang="ru-RU" sz="2000" dirty="0">
                <a:solidFill>
                  <a:srgbClr val="4A3A0E"/>
                </a:solidFill>
                <a:latin typeface="Georgia" panose="02040502050405020303" pitchFamily="18" charset="0"/>
              </a:rPr>
              <a:t>возрастных юбиляров. Яркие запоминающиеся </a:t>
            </a:r>
            <a:r>
              <a:rPr lang="ru-RU" sz="20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события помо- гают прочувствовать значимость происходящего.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/>
            </a:r>
            <a:b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</a:br>
            <a:endParaRPr lang="ru-RU" sz="1800" dirty="0">
              <a:solidFill>
                <a:srgbClr val="4A3A0E"/>
              </a:solidFill>
              <a:latin typeface="Georgia" panose="02040502050405020303" pitchFamily="18" charset="0"/>
            </a:endParaRPr>
          </a:p>
        </p:txBody>
      </p:sp>
      <p:pic>
        <p:nvPicPr>
          <p:cNvPr id="1026" name="Picture 2" descr="C:\Users\Irina\Desktop\ЗАГС\фото ЗАГС\коллект.ЗАГС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80928"/>
            <a:ext cx="4694934" cy="3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0470" y="2996953"/>
            <a:ext cx="3441970" cy="3384375"/>
          </a:xfrm>
          <a:solidFill>
            <a:schemeClr val="accent6">
              <a:lumMod val="20000"/>
              <a:lumOff val="80000"/>
              <a:alpha val="70000"/>
            </a:schemeClr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  История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развития органов ЗАГС как жизнь человека: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рождение, становление,взрос- ление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. Вместе с обществом переживает взлеты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и паде- ния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, реагирует на запросы людей. И всегда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сохраняет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только самое лучшее, нужное людям во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все времена.</a:t>
            </a:r>
          </a:p>
          <a:p>
            <a:pPr marL="0" indent="0" algn="just">
              <a:buNone/>
            </a:pP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/>
            </a:r>
            <a:b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</a:br>
            <a:endParaRPr lang="ru-RU" sz="1800" dirty="0">
              <a:solidFill>
                <a:srgbClr val="4A3A0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6138671"/>
            <a:ext cx="4478910" cy="338554"/>
          </a:xfrm>
          <a:prstGeom prst="rect">
            <a:avLst/>
          </a:prstGeom>
          <a:gradFill>
            <a:gsLst>
              <a:gs pos="0">
                <a:srgbClr val="FFEFD1">
                  <a:alpha val="83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4A3A0E"/>
                </a:solidFill>
                <a:latin typeface="Georgia" panose="02040502050405020303" pitchFamily="18" charset="0"/>
              </a:rPr>
              <a:t>Коллектив  Управления ЗАГС. 2016 г.</a:t>
            </a:r>
            <a:endParaRPr lang="ru-RU" sz="1600" b="1" i="1" dirty="0">
              <a:solidFill>
                <a:srgbClr val="4A3A0E"/>
              </a:solidFill>
              <a:latin typeface="Georgia" panose="02040502050405020303" pitchFamily="18" charset="0"/>
            </a:endParaRPr>
          </a:p>
        </p:txBody>
      </p:sp>
      <p:sp>
        <p:nvSpPr>
          <p:cNvPr id="7" name="Блок-схема: узел 6"/>
          <p:cNvSpPr/>
          <p:nvPr/>
        </p:nvSpPr>
        <p:spPr>
          <a:xfrm>
            <a:off x="182909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Блок-схема: узел 7"/>
          <p:cNvSpPr/>
          <p:nvPr/>
        </p:nvSpPr>
        <p:spPr>
          <a:xfrm>
            <a:off x="8748464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Блок-схема: узел 8"/>
          <p:cNvSpPr/>
          <p:nvPr/>
        </p:nvSpPr>
        <p:spPr>
          <a:xfrm>
            <a:off x="179730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Блок-схема: узел 9"/>
          <p:cNvSpPr/>
          <p:nvPr/>
        </p:nvSpPr>
        <p:spPr>
          <a:xfrm>
            <a:off x="8748464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7423493"/>
      </p:ext>
    </p:extLst>
  </p:cSld>
  <p:clrMapOvr>
    <a:masterClrMapping/>
  </p:clrMapOvr>
  <p:transition spd="slow" advClick="0" advTm="15000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Irina\Desktop\ЗАГС\фоны ЗАГС\дом Корешева рам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80"/>
            <a:ext cx="91565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Irina\Desktop\2014-11-20 11-30-13_4371.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17122"/>
            <a:ext cx="5184576" cy="2992598"/>
          </a:xfrm>
          <a:prstGeom prst="rect">
            <a:avLst/>
          </a:prstGeom>
          <a:solidFill>
            <a:schemeClr val="accent6">
              <a:lumMod val="20000"/>
              <a:lumOff val="80000"/>
              <a:alpha val="38000"/>
            </a:schemeClr>
          </a:solidFill>
          <a:extLst/>
        </p:spPr>
      </p:pic>
      <p:sp>
        <p:nvSpPr>
          <p:cNvPr id="5" name="TextBox 4"/>
          <p:cNvSpPr txBox="1"/>
          <p:nvPr/>
        </p:nvSpPr>
        <p:spPr>
          <a:xfrm>
            <a:off x="941893" y="3296178"/>
            <a:ext cx="7272808" cy="3416320"/>
          </a:xfrm>
          <a:prstGeom prst="rect">
            <a:avLst/>
          </a:prstGeom>
          <a:solidFill>
            <a:schemeClr val="accent6">
              <a:lumMod val="20000"/>
              <a:lumOff val="80000"/>
              <a:alpha val="5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altLang="ru-RU" b="1" i="1" dirty="0">
                <a:solidFill>
                  <a:srgbClr val="4A3A0E"/>
                </a:solidFill>
                <a:latin typeface="Georgia" panose="02040502050405020303" pitchFamily="18" charset="0"/>
              </a:rPr>
              <a:t>Текстовый материал и компьютерная </a:t>
            </a:r>
            <a:r>
              <a:rPr lang="ru-RU" altLang="ru-RU" b="1" i="1" dirty="0" smtClean="0">
                <a:solidFill>
                  <a:srgbClr val="4A3A0E"/>
                </a:solidFill>
                <a:latin typeface="Georgia" panose="02040502050405020303" pitchFamily="18" charset="0"/>
              </a:rPr>
              <a:t>верстка:</a:t>
            </a:r>
          </a:p>
          <a:p>
            <a:pPr algn="ctr"/>
            <a:r>
              <a:rPr lang="ru-RU" altLang="ru-RU" b="1" i="1" dirty="0" err="1" smtClean="0">
                <a:solidFill>
                  <a:srgbClr val="4A3A0E"/>
                </a:solidFill>
                <a:latin typeface="Georgia" panose="02040502050405020303" pitchFamily="18" charset="0"/>
              </a:rPr>
              <a:t>Галиакберова</a:t>
            </a:r>
            <a:r>
              <a:rPr lang="ru-RU" altLang="ru-RU" b="1" i="1" dirty="0" smtClean="0">
                <a:solidFill>
                  <a:srgbClr val="4A3A0E"/>
                </a:solidFill>
                <a:latin typeface="Georgia" panose="02040502050405020303" pitchFamily="18" charset="0"/>
              </a:rPr>
              <a:t> Т.В.- начальник  сектора аудиовизуальных  документов </a:t>
            </a:r>
          </a:p>
          <a:p>
            <a:pPr algn="ctr"/>
            <a:r>
              <a:rPr lang="ru-RU" altLang="ru-RU" b="1" i="1" dirty="0" smtClean="0">
                <a:solidFill>
                  <a:srgbClr val="4A3A0E"/>
                </a:solidFill>
                <a:latin typeface="Georgia" panose="02040502050405020303" pitchFamily="18" charset="0"/>
              </a:rPr>
              <a:t>Быкова А.В. </a:t>
            </a:r>
            <a:r>
              <a:rPr lang="ru-RU" altLang="ru-RU" b="1" i="1" dirty="0">
                <a:solidFill>
                  <a:srgbClr val="4A3A0E"/>
                </a:solidFill>
                <a:latin typeface="Georgia" panose="02040502050405020303" pitchFamily="18" charset="0"/>
              </a:rPr>
              <a:t>– главный специалист-эксперт сектора аудиовизуальных </a:t>
            </a:r>
            <a:r>
              <a:rPr lang="ru-RU" altLang="ru-RU" b="1" i="1" dirty="0" smtClean="0">
                <a:solidFill>
                  <a:srgbClr val="4A3A0E"/>
                </a:solidFill>
                <a:latin typeface="Georgia" panose="02040502050405020303" pitchFamily="18" charset="0"/>
              </a:rPr>
              <a:t>документов. </a:t>
            </a:r>
          </a:p>
          <a:p>
            <a:pPr algn="ctr"/>
            <a:endParaRPr lang="ru-RU" altLang="ru-RU" b="1" i="1" dirty="0" smtClean="0">
              <a:solidFill>
                <a:srgbClr val="4A3A0E"/>
              </a:solidFill>
              <a:latin typeface="Georgia" panose="02040502050405020303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altLang="ru-RU" b="1" i="1" dirty="0">
                <a:solidFill>
                  <a:srgbClr val="4A3A0E"/>
                </a:solidFill>
                <a:latin typeface="Georgia" panose="02040502050405020303" pitchFamily="18" charset="0"/>
              </a:rPr>
              <a:t>В  презентации использованы архивные документы фондов: </a:t>
            </a:r>
          </a:p>
          <a:p>
            <a:pPr algn="ctr">
              <a:spcBef>
                <a:spcPct val="0"/>
              </a:spcBef>
            </a:pPr>
            <a:r>
              <a:rPr lang="ru-RU" altLang="ru-RU" b="1" dirty="0">
                <a:solidFill>
                  <a:srgbClr val="4A3A0E"/>
                </a:solidFill>
                <a:latin typeface="Georgia" panose="02040502050405020303" pitchFamily="18" charset="0"/>
              </a:rPr>
              <a:t>Р-744, Р-178, Р-569, Р-750, </a:t>
            </a:r>
            <a:r>
              <a:rPr lang="ru-RU" altLang="ru-RU" b="1" dirty="0" smtClean="0">
                <a:solidFill>
                  <a:srgbClr val="4A3A0E"/>
                </a:solidFill>
                <a:latin typeface="Georgia" panose="02040502050405020303" pitchFamily="18" charset="0"/>
              </a:rPr>
              <a:t> </a:t>
            </a:r>
            <a:r>
              <a:rPr lang="ru-RU" altLang="ru-RU" b="1" dirty="0">
                <a:solidFill>
                  <a:srgbClr val="4A3A0E"/>
                </a:solidFill>
                <a:latin typeface="Georgia" panose="02040502050405020303" pitchFamily="18" charset="0"/>
              </a:rPr>
              <a:t>Р-588,Р-36,Р-155</a:t>
            </a:r>
            <a:r>
              <a:rPr lang="ru-RU" altLang="ru-RU" b="1" dirty="0" smtClean="0">
                <a:solidFill>
                  <a:srgbClr val="4A3A0E"/>
                </a:solidFill>
                <a:latin typeface="Georgia" panose="02040502050405020303" pitchFamily="18" charset="0"/>
              </a:rPr>
              <a:t>.</a:t>
            </a:r>
          </a:p>
          <a:p>
            <a:pPr algn="ctr">
              <a:spcBef>
                <a:spcPct val="0"/>
              </a:spcBef>
            </a:pPr>
            <a:endParaRPr lang="ru-RU" b="1" dirty="0"/>
          </a:p>
          <a:p>
            <a:pPr algn="ctr"/>
            <a:r>
              <a:rPr lang="ru-RU" b="1" i="1" dirty="0">
                <a:solidFill>
                  <a:srgbClr val="4A3A0E"/>
                </a:solidFill>
                <a:latin typeface="Georgia" panose="02040502050405020303" pitchFamily="18" charset="0"/>
              </a:rPr>
              <a:t>Сарапул.   2017 год</a:t>
            </a:r>
          </a:p>
          <a:p>
            <a:endParaRPr lang="ru-RU" b="1" i="1" dirty="0">
              <a:solidFill>
                <a:srgbClr val="4A3A0E"/>
              </a:solidFill>
              <a:latin typeface="Georgia" panose="02040502050405020303" pitchFamily="18" charset="0"/>
            </a:endParaRPr>
          </a:p>
        </p:txBody>
      </p:sp>
      <p:sp>
        <p:nvSpPr>
          <p:cNvPr id="6" name="Блок-схема: узел 5"/>
          <p:cNvSpPr/>
          <p:nvPr/>
        </p:nvSpPr>
        <p:spPr>
          <a:xfrm>
            <a:off x="182909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Блок-схема: узел 6"/>
          <p:cNvSpPr/>
          <p:nvPr/>
        </p:nvSpPr>
        <p:spPr>
          <a:xfrm>
            <a:off x="8748464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Блок-схема: узел 7"/>
          <p:cNvSpPr/>
          <p:nvPr/>
        </p:nvSpPr>
        <p:spPr>
          <a:xfrm>
            <a:off x="179730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Блок-схема: узел 8"/>
          <p:cNvSpPr/>
          <p:nvPr/>
        </p:nvSpPr>
        <p:spPr>
          <a:xfrm>
            <a:off x="8748464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6929634"/>
      </p:ext>
    </p:extLst>
  </p:cSld>
  <p:clrMapOvr>
    <a:masterClrMapping/>
  </p:clrMapOvr>
  <p:transition spd="slow" advClick="0" advTm="15000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rina\Desktop\ЗАГС\фоны ЗАГС\церковь.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584" y="5778931"/>
            <a:ext cx="4204301" cy="830997"/>
          </a:xfrm>
          <a:prstGeom prst="rect">
            <a:avLst/>
          </a:prstGeom>
          <a:solidFill>
            <a:schemeClr val="bg2">
              <a:lumMod val="90000"/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4A3A0E"/>
                </a:solidFill>
                <a:latin typeface="Georgia" panose="02040502050405020303" pitchFamily="18" charset="0"/>
              </a:rPr>
              <a:t> Священники </a:t>
            </a:r>
            <a:r>
              <a:rPr lang="ru-RU" sz="1600" b="1" i="1" dirty="0">
                <a:solidFill>
                  <a:srgbClr val="4A3A0E"/>
                </a:solidFill>
                <a:latin typeface="Georgia" panose="02040502050405020303" pitchFamily="18" charset="0"/>
              </a:rPr>
              <a:t>Крестовоздвиженской </a:t>
            </a:r>
            <a:r>
              <a:rPr lang="ru-RU" sz="1600" b="1" i="1" dirty="0" smtClean="0">
                <a:solidFill>
                  <a:srgbClr val="4A3A0E"/>
                </a:solidFill>
                <a:latin typeface="Georgia" panose="02040502050405020303" pitchFamily="18" charset="0"/>
              </a:rPr>
              <a:t>церкви в Архиерейском доме. 9.09.1921 г. </a:t>
            </a:r>
            <a:endParaRPr lang="ru-RU" sz="1600" b="1" i="1" dirty="0">
              <a:solidFill>
                <a:srgbClr val="4A3A0E"/>
              </a:solidFill>
              <a:latin typeface="Georgia" panose="02040502050405020303" pitchFamily="18" charset="0"/>
            </a:endParaRPr>
          </a:p>
        </p:txBody>
      </p:sp>
      <p:sp>
        <p:nvSpPr>
          <p:cNvPr id="6" name="Блок-схема: узел 5"/>
          <p:cNvSpPr/>
          <p:nvPr/>
        </p:nvSpPr>
        <p:spPr>
          <a:xfrm>
            <a:off x="182909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Блок-схема: узел 6"/>
          <p:cNvSpPr/>
          <p:nvPr/>
        </p:nvSpPr>
        <p:spPr>
          <a:xfrm>
            <a:off x="179730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Блок-схема: узел 7"/>
          <p:cNvSpPr/>
          <p:nvPr/>
        </p:nvSpPr>
        <p:spPr>
          <a:xfrm>
            <a:off x="8748464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Блок-схема: узел 8"/>
          <p:cNvSpPr/>
          <p:nvPr/>
        </p:nvSpPr>
        <p:spPr>
          <a:xfrm>
            <a:off x="8748464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580112" y="5805264"/>
            <a:ext cx="252028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E:\Быкова А\ЗАГС\фото ЗАГС\260.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405" y="317517"/>
            <a:ext cx="2612069" cy="343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Быкова А\ЗАГС\фото ЗАГС\266.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108" y="3846719"/>
            <a:ext cx="4078287" cy="289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25413" y="3434380"/>
            <a:ext cx="3204138" cy="830997"/>
          </a:xfrm>
          <a:prstGeom prst="rect">
            <a:avLst/>
          </a:prstGeom>
          <a:solidFill>
            <a:schemeClr val="bg2">
              <a:lumMod val="90000"/>
              <a:alpha val="56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rgbClr val="4A3A0E"/>
                </a:solidFill>
                <a:latin typeface="Georgia" panose="02040502050405020303" pitchFamily="18" charset="0"/>
              </a:rPr>
              <a:t>Священник Александр Бебинг с женой (сестрой Владыки Алексия</a:t>
            </a:r>
            <a:r>
              <a:rPr lang="ru-RU" sz="1600" b="1" i="1" dirty="0" smtClean="0">
                <a:solidFill>
                  <a:srgbClr val="4A3A0E"/>
                </a:solidFill>
                <a:latin typeface="Georgia" panose="02040502050405020303" pitchFamily="18" charset="0"/>
              </a:rPr>
              <a:t>). 1912 г. </a:t>
            </a:r>
            <a:endParaRPr lang="ru-RU" sz="1600" b="1" i="1" dirty="0">
              <a:solidFill>
                <a:srgbClr val="4A3A0E"/>
              </a:solidFill>
              <a:latin typeface="Georgia" panose="02040502050405020303" pitchFamily="18" charset="0"/>
            </a:endParaRPr>
          </a:p>
        </p:txBody>
      </p:sp>
      <p:pic>
        <p:nvPicPr>
          <p:cNvPr id="1028" name="Picture 4" descr="E:\Быкова А\ЗАГС\фото ЗАГС\1.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19" y="335906"/>
            <a:ext cx="2927995" cy="400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59750" y="4343604"/>
            <a:ext cx="2841164" cy="830997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4A3A0E"/>
                </a:solidFill>
                <a:latin typeface="Georgia" panose="02040502050405020303" pitchFamily="18" charset="0"/>
              </a:rPr>
              <a:t>Алексий Архиепископ Сарапульской Епархии.1927 г</a:t>
            </a:r>
            <a:r>
              <a:rPr lang="ru-RU" sz="1600" b="1" i="1" dirty="0" smtClean="0">
                <a:latin typeface="Georgia" panose="02040502050405020303" pitchFamily="18" charset="0"/>
              </a:rPr>
              <a:t>.</a:t>
            </a:r>
            <a:endParaRPr lang="ru-RU" sz="1600" b="1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625388"/>
      </p:ext>
    </p:extLst>
  </p:cSld>
  <p:clrMapOvr>
    <a:masterClrMapping/>
  </p:clrMapOvr>
  <p:transition spd="slow" advClick="0" advTm="15000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rina\Desktop\ЗАГС\фото документы обработ\свадьба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Блок-схема: узел 5"/>
          <p:cNvSpPr/>
          <p:nvPr/>
        </p:nvSpPr>
        <p:spPr>
          <a:xfrm>
            <a:off x="179730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Блок-схема: узел 7"/>
          <p:cNvSpPr/>
          <p:nvPr/>
        </p:nvSpPr>
        <p:spPr>
          <a:xfrm>
            <a:off x="8748464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Блок-схема: узел 3"/>
          <p:cNvSpPr/>
          <p:nvPr/>
        </p:nvSpPr>
        <p:spPr>
          <a:xfrm>
            <a:off x="182909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Блок-схема: узел 6"/>
          <p:cNvSpPr/>
          <p:nvPr/>
        </p:nvSpPr>
        <p:spPr>
          <a:xfrm>
            <a:off x="8748464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362929" y="620688"/>
            <a:ext cx="5383499" cy="5472608"/>
          </a:xfrm>
          <a:gradFill>
            <a:gsLst>
              <a:gs pos="0">
                <a:srgbClr val="FFEFD1">
                  <a:alpha val="68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13800000" scaled="0"/>
          </a:gra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   В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нем  кроме обычных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анкетных  данных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указывалось: взаимное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согласие 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сторон на вступление в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брак, разрешение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на брак родителями или 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государственными чиновни- ками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. После разрешения сторон на брак,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в 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церкви прилюдно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троекратно провозглашалось 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намерение данной пары венчаться. Любой мог объявить  о препятствии на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создание семьи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,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предоставив подтверждающий документ. После  оглашения оформлялся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документ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о беспре- пятственности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на совершение брака со стороны жениха и невесты за подписью трех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сторонних свидетелей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с каждой стороны. И только тогда объявлялась дата венчания. После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этого запол-  нялось «</a:t>
            </a:r>
            <a:r>
              <a:rPr lang="ru-RU" sz="1800" b="1" i="1" dirty="0" smtClean="0">
                <a:solidFill>
                  <a:srgbClr val="4A3A0E"/>
                </a:solidFill>
                <a:latin typeface="Georgia" panose="02040502050405020303" pitchFamily="18" charset="0"/>
              </a:rPr>
              <a:t>Предбрачное свидетельство»</a:t>
            </a:r>
            <a:r>
              <a:rPr lang="ru-RU" sz="1800" i="1" dirty="0" smtClean="0">
                <a:solidFill>
                  <a:srgbClr val="4A3A0E"/>
                </a:solidFill>
                <a:latin typeface="Georgia" panose="02040502050405020303" pitchFamily="18" charset="0"/>
              </a:rPr>
              <a:t>.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 С момента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выдачи документа у пары  менялся статус перед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сообществом. Теперь они помол- влены. 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Могло пройти  несколько </a:t>
            </a:r>
            <a:r>
              <a:rPr lang="ru-RU" sz="18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месяцев меж- ду </a:t>
            </a:r>
            <a:r>
              <a:rPr lang="ru-RU" sz="1800" dirty="0">
                <a:solidFill>
                  <a:srgbClr val="4A3A0E"/>
                </a:solidFill>
                <a:latin typeface="Georgia" panose="02040502050405020303" pitchFamily="18" charset="0"/>
              </a:rPr>
              <a:t>помолвкой  и венчанием.  </a:t>
            </a:r>
          </a:p>
        </p:txBody>
      </p:sp>
      <p:pic>
        <p:nvPicPr>
          <p:cNvPr id="4098" name="Picture 2" descr="C:\Users\Irina\Desktop\ЗАГС\фоны ЗАГС\предбрач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170" y="692696"/>
            <a:ext cx="2957410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746943"/>
      </p:ext>
    </p:extLst>
  </p:cSld>
  <p:clrMapOvr>
    <a:masterClrMapping/>
  </p:clrMapOvr>
  <p:transition spd="slow" advClick="0" advTm="15000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rina\Desktop\ЗАГС\фото документы обработ\свадьба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Блок-схема: узел 5"/>
          <p:cNvSpPr/>
          <p:nvPr/>
        </p:nvSpPr>
        <p:spPr>
          <a:xfrm>
            <a:off x="179730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Блок-схема: узел 3"/>
          <p:cNvSpPr/>
          <p:nvPr/>
        </p:nvSpPr>
        <p:spPr>
          <a:xfrm>
            <a:off x="182909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1331640" y="980728"/>
            <a:ext cx="6552728" cy="4752528"/>
          </a:xfrm>
          <a:gradFill>
            <a:gsLst>
              <a:gs pos="0">
                <a:srgbClr val="FFEFD1">
                  <a:alpha val="72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1800" dirty="0" smtClean="0">
                <a:solidFill>
                  <a:srgbClr val="574511"/>
                </a:solidFill>
                <a:latin typeface="Georgia" panose="02040502050405020303" pitchFamily="18" charset="0"/>
              </a:rPr>
              <a:t>   </a:t>
            </a:r>
            <a:r>
              <a:rPr lang="ru-RU" sz="1900" dirty="0" smtClean="0">
                <a:solidFill>
                  <a:srgbClr val="4A3A0E"/>
                </a:solidFill>
                <a:latin typeface="Georgia" panose="02040502050405020303" pitchFamily="18" charset="0"/>
              </a:rPr>
              <a:t>Именно </a:t>
            </a:r>
            <a:r>
              <a:rPr lang="ru-RU" sz="1900" dirty="0">
                <a:solidFill>
                  <a:srgbClr val="4A3A0E"/>
                </a:solidFill>
                <a:latin typeface="Georgia" panose="02040502050405020303" pitchFamily="18" charset="0"/>
              </a:rPr>
              <a:t>священник  вел записи  в метрической книге. Кроме обычных анкетных данных указывались такие интересные сведения: вероисповедание жениха и невесты,  сословие,  его занятие (а также занятие невесты, "если перед браком она самостоятельно приобретала средства пропитания"). Помимо этого он выяснял, грамотны ли жених и невеста, и могут ли собственноручно расписаться в метрике. Короткие выписки из этих документов направлялись в полицейскую часть по месту жительства жениха. Не существовало единого «семейного кодекса» для лиц всех вероисповеданий. Парам, принадлежащим к разным религиям,  для заключения брака требовалось разрешение верховных лиц государства и той церкви, к которой они принадлежали. В большинстве случаев требовалось принятие супругами единой веры. Сегодня метрические книги  являются порой единственным источником при изучении истории своего рода, составление родословной. </a:t>
            </a:r>
          </a:p>
        </p:txBody>
      </p:sp>
      <p:sp>
        <p:nvSpPr>
          <p:cNvPr id="7" name="Блок-схема: узел 6"/>
          <p:cNvSpPr/>
          <p:nvPr/>
        </p:nvSpPr>
        <p:spPr>
          <a:xfrm>
            <a:off x="8748464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Блок-схема: узел 7"/>
          <p:cNvSpPr/>
          <p:nvPr/>
        </p:nvSpPr>
        <p:spPr>
          <a:xfrm>
            <a:off x="8748464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0186731"/>
      </p:ext>
    </p:extLst>
  </p:cSld>
  <p:clrMapOvr>
    <a:masterClrMapping/>
  </p:clrMapOvr>
  <p:transition spd="slow" advClick="0" advTm="15000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Irina\Desktop\ЗАГС\фото документы обработ\свадьба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5877272"/>
            <a:ext cx="6480720" cy="792088"/>
          </a:xfrm>
          <a:solidFill>
            <a:srgbClr val="EBD7AF">
              <a:alpha val="88000"/>
            </a:srgb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normAutofit fontScale="90000"/>
          </a:bodyPr>
          <a:lstStyle/>
          <a:p>
            <a:r>
              <a:rPr lang="ru-RU" sz="1800" b="1" i="1" dirty="0">
                <a:solidFill>
                  <a:srgbClr val="4A3A0E"/>
                </a:solidFill>
                <a:latin typeface="Georgia" panose="02040502050405020303" pitchFamily="18" charset="0"/>
              </a:rPr>
              <a:t>Новобрачные Фофановы Никита Никитьевич (сарапульский купец) и  Мария Николаевна с </a:t>
            </a:r>
            <a:r>
              <a:rPr lang="ru-RU" sz="1800" b="1" i="1" dirty="0" smtClean="0">
                <a:solidFill>
                  <a:srgbClr val="4A3A0E"/>
                </a:solidFill>
                <a:latin typeface="Georgia" panose="02040502050405020303" pitchFamily="18" charset="0"/>
              </a:rPr>
              <a:t>приглашенными.1902 год.</a:t>
            </a:r>
            <a:endParaRPr lang="ru-RU" sz="1800" b="1" i="1" dirty="0">
              <a:solidFill>
                <a:srgbClr val="4A3A0E"/>
              </a:solidFill>
              <a:latin typeface="Georgia" panose="02040502050405020303" pitchFamily="18" charset="0"/>
            </a:endParaRPr>
          </a:p>
        </p:txBody>
      </p:sp>
      <p:sp>
        <p:nvSpPr>
          <p:cNvPr id="5" name="Блок-схема: узел 4"/>
          <p:cNvSpPr/>
          <p:nvPr/>
        </p:nvSpPr>
        <p:spPr>
          <a:xfrm>
            <a:off x="182909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Блок-схема: узел 5"/>
          <p:cNvSpPr/>
          <p:nvPr/>
        </p:nvSpPr>
        <p:spPr>
          <a:xfrm>
            <a:off x="179730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Блок-схема: узел 6"/>
          <p:cNvSpPr/>
          <p:nvPr/>
        </p:nvSpPr>
        <p:spPr>
          <a:xfrm>
            <a:off x="8748464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Блок-схема: узел 7"/>
          <p:cNvSpPr/>
          <p:nvPr/>
        </p:nvSpPr>
        <p:spPr>
          <a:xfrm>
            <a:off x="8748464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1087025"/>
      </p:ext>
    </p:extLst>
  </p:cSld>
  <p:clrMapOvr>
    <a:masterClrMapping/>
  </p:clrMapOvr>
  <p:transition spd="slow" advClick="0" advTm="15000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Irina\Desktop\ЗАГС\фоны ЗАГС\лист 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49" y="0"/>
            <a:ext cx="9144000" cy="6858000"/>
          </a:xfrm>
          <a:prstGeom prst="rect">
            <a:avLst/>
          </a:prstGeom>
          <a:noFill/>
          <a:ln>
            <a:solidFill>
              <a:srgbClr val="66511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узел 3"/>
          <p:cNvSpPr/>
          <p:nvPr/>
        </p:nvSpPr>
        <p:spPr>
          <a:xfrm>
            <a:off x="182909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272919" y="431422"/>
            <a:ext cx="3146953" cy="5537743"/>
          </a:xfrm>
          <a:gradFill>
            <a:gsLst>
              <a:gs pos="0">
                <a:srgbClr val="FFEFD1">
                  <a:alpha val="12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 smtClean="0"/>
              <a:t>   </a:t>
            </a:r>
            <a:r>
              <a:rPr lang="ru-RU" sz="1800" dirty="0" smtClean="0">
                <a:solidFill>
                  <a:srgbClr val="665114"/>
                </a:solidFill>
                <a:latin typeface="Georgia" panose="02040502050405020303" pitchFamily="18" charset="0"/>
              </a:rPr>
              <a:t>Иногда </a:t>
            </a:r>
            <a:r>
              <a:rPr lang="ru-RU" sz="1800" dirty="0">
                <a:solidFill>
                  <a:srgbClr val="665114"/>
                </a:solidFill>
                <a:latin typeface="Georgia" panose="02040502050405020303" pitchFamily="18" charset="0"/>
              </a:rPr>
              <a:t>жених и невеста были очень </a:t>
            </a:r>
            <a:r>
              <a:rPr lang="ru-RU" sz="1800" dirty="0" smtClean="0">
                <a:solidFill>
                  <a:srgbClr val="665114"/>
                </a:solidFill>
                <a:latin typeface="Georgia" panose="02040502050405020303" pitchFamily="18" charset="0"/>
              </a:rPr>
              <a:t>молоды,     несовершеннолетними. Ро- дители подавали  про-  шения </a:t>
            </a:r>
            <a:r>
              <a:rPr lang="ru-RU" sz="1800" dirty="0">
                <a:solidFill>
                  <a:srgbClr val="665114"/>
                </a:solidFill>
                <a:latin typeface="Georgia" panose="02040502050405020303" pitchFamily="18" charset="0"/>
              </a:rPr>
              <a:t>о дозволении </a:t>
            </a:r>
            <a:r>
              <a:rPr lang="ru-RU" sz="1800" dirty="0" smtClean="0">
                <a:solidFill>
                  <a:srgbClr val="665114"/>
                </a:solidFill>
                <a:latin typeface="Georgia" panose="02040502050405020303" pitchFamily="18" charset="0"/>
              </a:rPr>
              <a:t>по- венчать </a:t>
            </a:r>
            <a:r>
              <a:rPr lang="ru-RU" sz="1800" dirty="0">
                <a:solidFill>
                  <a:srgbClr val="665114"/>
                </a:solidFill>
                <a:latin typeface="Georgia" panose="02040502050405020303" pitchFamily="18" charset="0"/>
              </a:rPr>
              <a:t>сына, </a:t>
            </a:r>
            <a:r>
              <a:rPr lang="ru-RU" sz="1800" dirty="0" smtClean="0">
                <a:solidFill>
                  <a:srgbClr val="665114"/>
                </a:solidFill>
                <a:latin typeface="Georgia" panose="02040502050405020303" pitchFamily="18" charset="0"/>
              </a:rPr>
              <a:t>не дос-  тигшего </a:t>
            </a:r>
            <a:r>
              <a:rPr lang="ru-RU" sz="1800" dirty="0">
                <a:solidFill>
                  <a:srgbClr val="665114"/>
                </a:solidFill>
                <a:latin typeface="Georgia" panose="02040502050405020303" pitchFamily="18" charset="0"/>
              </a:rPr>
              <a:t>18-ти лет или дочь до 16-ти лет. Каждое </a:t>
            </a:r>
            <a:r>
              <a:rPr lang="ru-RU" sz="1800" dirty="0" smtClean="0">
                <a:solidFill>
                  <a:srgbClr val="665114"/>
                </a:solidFill>
                <a:latin typeface="Georgia" panose="02040502050405020303" pitchFamily="18" charset="0"/>
              </a:rPr>
              <a:t>такое прошение рассматрива- лось </a:t>
            </a:r>
            <a:r>
              <a:rPr lang="ru-RU" sz="1800" dirty="0">
                <a:solidFill>
                  <a:srgbClr val="665114"/>
                </a:solidFill>
                <a:latin typeface="Georgia" panose="02040502050405020303" pitchFamily="18" charset="0"/>
              </a:rPr>
              <a:t>отдельно от других. </a:t>
            </a:r>
            <a:r>
              <a:rPr lang="ru-RU" sz="1800" dirty="0" smtClean="0">
                <a:solidFill>
                  <a:srgbClr val="665114"/>
                </a:solidFill>
                <a:latin typeface="Georgia" panose="02040502050405020303" pitchFamily="18" charset="0"/>
              </a:rPr>
              <a:t>Требовалось представить  метрическую   </a:t>
            </a:r>
            <a:r>
              <a:rPr lang="ru-RU" sz="1800" dirty="0">
                <a:solidFill>
                  <a:srgbClr val="665114"/>
                </a:solidFill>
                <a:latin typeface="Georgia" panose="02040502050405020303" pitchFamily="18" charset="0"/>
              </a:rPr>
              <a:t>справку о времени рождения и объяснить причину такого раннего брака. Чаще всего причины </a:t>
            </a:r>
            <a:r>
              <a:rPr lang="ru-RU" sz="1800" dirty="0" smtClean="0">
                <a:solidFill>
                  <a:srgbClr val="665114"/>
                </a:solidFill>
                <a:latin typeface="Georgia" panose="02040502050405020303" pitchFamily="18" charset="0"/>
              </a:rPr>
              <a:t>были экономи- ческого характера. Девуш- ка бралась </a:t>
            </a:r>
            <a:r>
              <a:rPr lang="ru-RU" sz="1800" dirty="0">
                <a:solidFill>
                  <a:srgbClr val="665114"/>
                </a:solidFill>
                <a:latin typeface="Georgia" panose="02040502050405020303" pitchFamily="18" charset="0"/>
              </a:rPr>
              <a:t>в семью </a:t>
            </a:r>
            <a:r>
              <a:rPr lang="ru-RU" sz="1800" dirty="0" smtClean="0">
                <a:solidFill>
                  <a:srgbClr val="665114"/>
                </a:solidFill>
                <a:latin typeface="Georgia" panose="02040502050405020303" pitchFamily="18" charset="0"/>
              </a:rPr>
              <a:t>как работница</a:t>
            </a:r>
            <a:r>
              <a:rPr lang="ru-RU" sz="1800" dirty="0">
                <a:solidFill>
                  <a:srgbClr val="665114"/>
                </a:solidFill>
                <a:latin typeface="Georgia" panose="02040502050405020303" pitchFamily="18" charset="0"/>
              </a:rPr>
              <a:t>. </a:t>
            </a:r>
            <a:r>
              <a:rPr lang="ru-RU" sz="1800" dirty="0" smtClean="0">
                <a:solidFill>
                  <a:srgbClr val="665114"/>
                </a:solidFill>
                <a:latin typeface="Georgia" panose="02040502050405020303" pitchFamily="18" charset="0"/>
              </a:rPr>
              <a:t>  </a:t>
            </a:r>
            <a:endParaRPr lang="ru-RU" sz="1800" dirty="0">
              <a:solidFill>
                <a:srgbClr val="665114"/>
              </a:solidFill>
              <a:latin typeface="Georgia" panose="02040502050405020303" pitchFamily="18" charset="0"/>
            </a:endParaRPr>
          </a:p>
        </p:txBody>
      </p:sp>
      <p:sp>
        <p:nvSpPr>
          <p:cNvPr id="6" name="Блок-схема: узел 5"/>
          <p:cNvSpPr/>
          <p:nvPr/>
        </p:nvSpPr>
        <p:spPr>
          <a:xfrm>
            <a:off x="179730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Блок-схема: узел 6"/>
          <p:cNvSpPr/>
          <p:nvPr/>
        </p:nvSpPr>
        <p:spPr>
          <a:xfrm>
            <a:off x="8748464" y="202822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Блок-схема: узел 7"/>
          <p:cNvSpPr/>
          <p:nvPr/>
        </p:nvSpPr>
        <p:spPr>
          <a:xfrm>
            <a:off x="8748464" y="6381328"/>
            <a:ext cx="180020" cy="228600"/>
          </a:xfrm>
          <a:prstGeom prst="flowChartConnector">
            <a:avLst/>
          </a:prstGeom>
          <a:solidFill>
            <a:srgbClr val="CC9900"/>
          </a:solidFill>
          <a:ln>
            <a:solidFill>
              <a:srgbClr val="665114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170" name="Picture 2" descr="C:\Users\Irina\Desktop\ЗАГС\фото ЗАГС\свадьба дер.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919" y="764704"/>
            <a:ext cx="5143500" cy="488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11960" y="5815277"/>
            <a:ext cx="4248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4A3A0E"/>
                </a:solidFill>
                <a:latin typeface="Georgia" panose="02040502050405020303" pitchFamily="18" charset="0"/>
              </a:rPr>
              <a:t>Деревенская свадьба.  Конец 19 века</a:t>
            </a:r>
            <a:endParaRPr lang="ru-RU" sz="1600" b="1" i="1" dirty="0">
              <a:solidFill>
                <a:srgbClr val="4A3A0E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07628"/>
      </p:ext>
    </p:extLst>
  </p:cSld>
  <p:clrMapOvr>
    <a:masterClrMapping/>
  </p:clrMapOvr>
  <p:transition spd="slow" advClick="0" advTm="15000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6614</TotalTime>
  <Words>3203</Words>
  <Application>Microsoft Office PowerPoint</Application>
  <PresentationFormat>Экран (4:3)</PresentationFormat>
  <Paragraphs>113</Paragraphs>
  <Slides>47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Новобрачные Фофановы Никита Никитьевич (сарапульский купец) и  Мария Николаевна с приглашенными.1902 год.</vt:lpstr>
      <vt:lpstr>Презентация PowerPoint</vt:lpstr>
      <vt:lpstr>Презентация PowerPoint</vt:lpstr>
      <vt:lpstr>Презентация PowerPoint</vt:lpstr>
      <vt:lpstr>Презентация PowerPoint</vt:lpstr>
      <vt:lpstr>      На основании Декрета и Распоряжения Сарапульского уездного комиссариата юстиции №103 от 8 апреля 1918 года, организован отдел записи рождения, браков и смерти при Сарапульском городском хозяйстве. «Действия отдела записей открыть с 15  апреля, распределив занятия в следующем порядке: запись браков производить два раза в неделю по вторникам и четвергам с 12 до 2 часов дня, а запись рождений и смерти в остальные четыре дня недели в эти же часы; воскресные и праздничные дни исключаются  из занятий. Об открытии Отдела объявить населению города Сарапул через местную газету « Труженик», при чем в объявлении сказать, что при записи браков желательно присутствие двух свидетелей.» В апрельских номерах газеты «Труженик» было опубликовано объявление об уголовной ответственности за уклонение от регистрации браков, рождений и смерти при отделе городского хозяйства. Штраф за такое преступление составлял несколько рублей золотом.  </vt:lpstr>
      <vt:lpstr>Презентация PowerPoint</vt:lpstr>
      <vt:lpstr>Презентация PowerPoint</vt:lpstr>
      <vt:lpstr>Презентация PowerPoint</vt:lpstr>
      <vt:lpstr>Презентация PowerPoint</vt:lpstr>
      <vt:lpstr>Опубликованы еще несколько декретов. «О расторжении брака» от  19  декабря 1917 года, «О кладбищах и похоронах» от 7 декабря 1918 года. В них прописывались правила оформления документов.           4 марта 1918 года вышел «Декрет о правах граждан изменять свои фамилии и прозвища». 25 мая в цен- тральной газете «Известия» опубликован текст декрета и разослан по всем ведомствам страны. Практически сразу появились дела по смене фамилий. Например, заявление   от 12 июня  1918 года от  бывшего солдата польского стрелкового полка Вальдемара Вальтеровича  Очепко о замене на фамилию Бальмонт. Или дело от  7 августа 1918 года от бывшего германского, а ныне русского подданного, мастера  колодок для обуви, Ганса Степановича Бенде о замене своей  фамилии на фамилию Юшков.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В таких жизненных условиях заключение брака, по сути, было формальной процедурой и носило сугубо деловой характер. После уплаты взноса  брачующиеся заявляли о добровольном вступлении в брак и распи- сывались в книге регистрации, на этом церемония заканчивалась. Никакого празд- ника, уважения к событию. Не существовало даже отметок в паспортах, да и сами «пурпурные книжицы» были введены только в 1932 году. Именно в первые годы и появился своеобразный термин «распи- саться», на бытовом уровне означающий заключение брака. В обиход вошло новое для того времени понятие «гражданский брак».  Еще долго такой брак, без венчания, люди считали незаконным сожительством. Многие и сейчас под словосочетанием «гражданский брак» понимают сожительство без штампа в паспорте и кольца на руке. </vt:lpstr>
      <vt:lpstr>       В 1920-х годах венчанию большевики противопоставили свой ритуал — «красные» или «комсомольские» свадьбы. В 1924 году Центральный Комитет Всесоюзного Ленинского Коммунистического Союза Молодежи официально заявил: «Октябрины вместо крестин, гражданские похороны и свадьбы, введение новой обрядовости, вместо религиозной, стали в рабочей среде массовым явлением». Стол для регистрации обязательно был покрыт красной скатертью. Роспись, а затем небольшие посиделки дома. «Красные свадьбы» рассматривались, прежде всего, не как семейное, а как обществен- но-политическое событие, как повод для антирелигиозной агитации.     </vt:lpstr>
      <vt:lpstr>Представляем фрагмент  статьи «На борьбу с религиозной обрядностью» газеты «Красное Прикамье» №48 за 1922год. « Коммунистическая свадьба начинает прощупывать себе пути… Правда в этих  новых «обрядах» еще много старого. В селе В., Олонецкого уезда большое событие женился председатель сельсовета-комсомолец, по новому… «Коммунистическая свадьба» - идет шепот по селу. Сам молодой, двадцати одного года, невесту-девицу лет семнадцати, и зиму и весну уговаривал венчаться по- новому. Согласилась, не все ли равно? На свадьбе весь местный комсомол. Накануне «свадьбы-записи» справили девичник. На следующий день на паре лошадей с бубенцами покатили в волость записываться. Невесту и жениха сопровождали «шефера» свидетели при записи»</vt:lpstr>
      <vt:lpstr>19 ноября 1926 года был принят Кодекс РСФСР о браке, семье и опеке,  действовавший с  1 января 1927 года. Он закрепил и развил революционные преобразования в брачно-семейном законода- тельстве. Появились документы единого образца для всей страны.  Постепенно жизнь в новом государстве налаживалась и по- явилась потребность отмечать семейные события. В конце 30-х – начале 40-х начался бум «крас- ных свадеб», дни регистрации  выбирали так, чтобы они совпа- дали с  советскими праздниками..  В ноябре 1926 года  отдел ЗАГС передан в ведение Сарапульской городской милиции.</vt:lpstr>
      <vt:lpstr>В годы Великой Отечественной  войны 1941-1945 г.г. сотрудники   отдела ЗАГС работали в усиленном режиме. В наш город эвакуировано множество людей, кроме этого раз- мещены военные госпитали. Коли-  чество  дел возросло в разы. Многим  беженцам требовалось восстановление утерянных доку- ментов. Сколько актов о смерти было   оформлено?.. И кроме этого   люди женились, рождались дети.                         Жизнь продолжалась… </vt:lpstr>
      <vt:lpstr>В 1956 году органы ЗАГС выводились из подчинения МВД и передавались в ведение местных советов народных депутатов. После страшных военных лет, жизнь народа перестраивалась на мирный лад. В конце 1950-х  годов  внедряются  «гражданские обряды»,  людям начали озвучивать точные правила – как подготовиться к свадьбе и как жениться. Родственникам и друзьям было рекомендовано дарить небольшие подарки. Невесту поздравлять розами, жениха – гвоздиками. Если на свадьбе присутствовали  дети, то они должны  быть одеты в школьную форму. Снова семья приобретала значимость для страны.</vt:lpstr>
      <vt:lpstr>13 января 1964 года принято решение Исполнительного комитета Сарапульского городского Совета  депутатов трудящихся «Об утверждении комиссии при исполкоме горсовета по внедрению советских гражданских обрядов среди трудящихся.»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Введен институт свидетельства (присутствие свидетелей со стороны новобрачных стало обязательным). Эта роль считалась особенно почетной, ведь своими подписями эти люди как бы заверяли право жениха и невесты на взаимную любовь. По этому поводу было придумано несколько примет. Например, свидетели не должны были состоять в родстве между собой, и  не  быть в браке. </vt:lpstr>
      <vt:lpstr>Первые  торжественные реги-     страции проводились в зале заседаний дома Советов. В том же году открыли Дом брако- сочетания, построенный за счет реконструкции существующего здания с надстройкой второго этажа. Практически каждое  предприятие города принимало участие в оформлении внутрен-  них помещений.</vt:lpstr>
      <vt:lpstr>Презентация PowerPoint</vt:lpstr>
      <vt:lpstr>Каждую пятницу в Доме бракосочетания проводилась торжественная регистрация. Будущих супругов, прибывавших на машинах,  встречали комсомольцы и провожали в зал регистрации. Приглашались не только родственники, но и друзья, сослуживцы. Во время церемонии звучало вступительное слово, брачующиеся  обменивались обручальными кольцами, использовалось музы-  кальное  сопровождение. На каждой регистрации выступал депутат городского Совета с краткой поздравительной речью. Он же вручал свидетельство о браке.  Существовал график дежурств депутатов в ЗАГСе. Впервые организован буфет, коллективная фотосьемка. Вся обстановка помогала почувствовать торжественность момента, значимость. Такие церемонии  проводились также  в клубах предприятий  города. Постепенно скромные свадьбы вышли из моды. Приглашалось большое количество гостей, украшалась свадебная машина, заказывали пышный банкет в ресторане. Обязательным стал тур молодоженов по памятным местам. </vt:lpstr>
      <vt:lpstr>Презентация PowerPoint</vt:lpstr>
      <vt:lpstr>Презентация PowerPoint</vt:lpstr>
      <vt:lpstr>   18 февраля 1964 года вышло постановление Совета Министров РСФСР «Внедрение в быт советских людей новых граж- данских обрядов». В 1969 году был принят Кодекс о браке и семье РСФСР, который действовал вплоть до середины 90-х годов. Торжественно отмечались: регистрации но-  ворожденных,  даты супружеской жизни «серебряная» и «золотая» свадьба. Все это делалось для укрепления семьи и отвлечения людей от церковных обрядов. Не смотря на все старания властей люди все же тайком венчались, крестились и отпевали усопших. Вот небольшой отчет за 1967 год по Сара- пулу, составленный комиссией по внедрению новых гражданских обрядов: крещений совершено 462, в том числе детей дош- кольного возраста 440, школьного - 11, совер- шеннолетних – 11, венчаний – 7, отпеваний - 220 очных, заочных – 248. Зарегистрировано в ЗАГСе рождений детей – 1686.   </vt:lpstr>
      <vt:lpstr>В начале 1970-х годов  в обществе  возрождаются  многие свадебные народные традиции: хлеб-соль, величальные песни, конкурсы для новобрачных, выкуп и пр. Традиция  выкупа невесты вернула себе право на существование. В  выкуп невесты обычно включались все соседи. Так что оккупированный толпой жених покрывался холодным потом уже на подступах к дому. Выкрутиться помогали друзья, которые стали делать заготовки в виде  шампанского и коробок конфет.</vt:lpstr>
      <vt:lpstr>Презентация PowerPoint</vt:lpstr>
      <vt:lpstr>    Если же в брак вступали два комсомольца, то молодожены могли рассчитывать на дотацию от ВЛКСМ (Всесоюзный ленинский  коммунистический союз молодежи). Подобные свадьбы назывались «комсомольскими». Так как комсомольцами в ту пору была практически вся молодежь, то и дотации от комитета комсомола на свадьбу могли получить практически все.  </vt:lpstr>
      <vt:lpstr>    После распада СССР, в  Российской Федерации возникла потребность в принятии нового законодательства. 9 декабря 1995 года был принят новый Семейный кодекс РФ. В настоящее время  управлением  ЗАГС разработаны  сценарии ритуалов с использованием старинных тради- ций и обрядов: торжественные регистрации  брака и рождения; чество- вание свадебных юбиляров; помолвка; семейные праздники; чество- вание возрастных юбиляров. Яркие запоминающиеся события помо- гают прочувствовать значимость происходящего.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Irina</dc:creator>
  <cp:lastModifiedBy>user</cp:lastModifiedBy>
  <cp:revision>199</cp:revision>
  <dcterms:created xsi:type="dcterms:W3CDTF">2017-08-28T09:54:02Z</dcterms:created>
  <dcterms:modified xsi:type="dcterms:W3CDTF">2020-01-28T06:56:27Z</dcterms:modified>
</cp:coreProperties>
</file>