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12" r:id="rId2"/>
  </p:sldMasterIdLst>
  <p:notesMasterIdLst>
    <p:notesMasterId r:id="rId30"/>
  </p:notesMasterIdLst>
  <p:handoutMasterIdLst>
    <p:handoutMasterId r:id="rId31"/>
  </p:handoutMasterIdLst>
  <p:sldIdLst>
    <p:sldId id="290" r:id="rId3"/>
    <p:sldId id="337" r:id="rId4"/>
    <p:sldId id="326" r:id="rId5"/>
    <p:sldId id="283" r:id="rId6"/>
    <p:sldId id="285" r:id="rId7"/>
    <p:sldId id="309" r:id="rId8"/>
    <p:sldId id="319" r:id="rId9"/>
    <p:sldId id="339" r:id="rId10"/>
    <p:sldId id="340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43" r:id="rId19"/>
    <p:sldId id="325" r:id="rId20"/>
    <p:sldId id="316" r:id="rId21"/>
    <p:sldId id="317" r:id="rId22"/>
    <p:sldId id="318" r:id="rId23"/>
    <p:sldId id="321" r:id="rId24"/>
    <p:sldId id="288" r:id="rId25"/>
    <p:sldId id="322" r:id="rId26"/>
    <p:sldId id="307" r:id="rId27"/>
    <p:sldId id="324" r:id="rId28"/>
    <p:sldId id="328" r:id="rId29"/>
  </p:sldIdLst>
  <p:sldSz cx="9144000" cy="6858000" type="screen4x3"/>
  <p:notesSz cx="6797675" cy="9926638"/>
  <p:defaultTextStyle>
    <a:defPPr>
      <a:defRPr lang="ru-RU"/>
    </a:defPPr>
    <a:lvl1pPr marL="0" algn="l" defTabSz="9134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35" algn="l" defTabSz="9134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73" algn="l" defTabSz="9134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11" algn="l" defTabSz="9134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946" algn="l" defTabSz="9134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682" algn="l" defTabSz="9134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419" algn="l" defTabSz="9134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154" algn="l" defTabSz="9134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891" algn="l" defTabSz="9134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8000"/>
    <a:srgbClr val="0072BC"/>
    <a:srgbClr val="ED1B34"/>
    <a:srgbClr val="F37065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35" algn="l" defTabSz="913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73" algn="l" defTabSz="913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11" algn="l" defTabSz="913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46" algn="l" defTabSz="913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682" algn="l" defTabSz="913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419" algn="l" defTabSz="913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54" algn="l" defTabSz="913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891" algn="l" defTabSz="913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7"/>
            <a:ext cx="7715200" cy="4680519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7517133F-6484-4A9B-B981-AAB77F94139F}" type="datetime1">
              <a:rPr lang="ru-RU" smtClean="0"/>
              <a:t>18.01.2021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D93B1770-B1E1-4C31-BCD5-7B7FB95D41AC}" type="datetime1">
              <a:rPr lang="ru-RU" smtClean="0"/>
              <a:t>18.01.2021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21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9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9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4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0E1D1BF1-FDB4-4B4F-BC70-1C65824AEE6E}" type="datetime1">
              <a:rPr lang="ru-RU" smtClean="0"/>
              <a:t>18.01.2021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9" y="1557339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79A859F1-F4AA-4465-9320-226E3A07E438}" type="datetime1">
              <a:rPr lang="ru-RU" smtClean="0"/>
              <a:t>18.01.2021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9445C8E1-9977-494A-BEAE-B1D26E29F9F2}" type="datetime1">
              <a:rPr lang="ru-RU" smtClean="0"/>
              <a:t>18.01.2021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82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1F77CC78-20AB-4BB5-B5E7-EE41B5C9A6FE}" type="datetime1">
              <a:rPr lang="ru-RU" smtClean="0"/>
              <a:t>18.01.2021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C20F6B05-5B87-4A6B-89F4-20F74519CC11}" type="datetime1">
              <a:rPr lang="ru-RU" smtClean="0"/>
              <a:t>18.01.2021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6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7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3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2"/>
            <a:ext cx="2304256" cy="288032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7"/>
            <a:ext cx="7715200" cy="4680519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8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5" y="6554118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65221" rtl="0" eaLnBrk="1" fontAlgn="base" latinLnBrk="0" hangingPunct="1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65221" rtl="0" eaLnBrk="1" fontAlgn="base" latinLnBrk="0" hangingPunct="1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8" y="120961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722" tIns="40361" rIns="80722" bIns="40361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6832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560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1" y="1340770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36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7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FFC5FFCB-E696-4452-8A68-E1B598A88E71}" type="datetime1">
              <a:rPr lang="ru-RU" smtClean="0"/>
              <a:t>18.01.2021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7"/>
            <a:ext cx="7715200" cy="4680519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B0CB528D-FD5D-46E9-9DB2-62187A7247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1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7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F7A33C07-7BA4-46F1-AE56-0F4B917F0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2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80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3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3"/>
            <a:ext cx="4032448" cy="288032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3899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8" y="2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6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7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3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2"/>
            <a:ext cx="2304256" cy="288032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22478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4C25-B9B0-4269-B538-4C23FDF8A6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38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7"/>
            <a:ext cx="2133600" cy="365125"/>
          </a:xfrm>
        </p:spPr>
        <p:txBody>
          <a:bodyPr/>
          <a:lstStyle/>
          <a:p>
            <a:fld id="{3075613A-8BBF-4CC0-998C-A0C372A6CF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14" y="5015831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1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5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9" y="5296131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90A3A5F-0429-4364-B3A9-EC8D2877E013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18.01.2021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5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5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2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6B1AA1D3-80C6-49A0-9668-CA5186F6B6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1" y="1412777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38C88094-51CB-4211-86D9-31963C2792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21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0801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13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0FF078A1-1140-4137-9D98-5AC434364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21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9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9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30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80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3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3"/>
            <a:ext cx="4032448" cy="288032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4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E2B605E1-8BBC-40C1-A64B-1FF2C2B30A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9" y="1557339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9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9A3FAA57-BD05-4605-89E8-124AD72860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9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21B69A9D-7855-4593-B7EB-2A1206F42C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82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3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124D1A1F-0A30-4E78-A5BF-B7C53333BC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A6763232-647A-4718-8192-3AFA1092D2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9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6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7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3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2"/>
            <a:ext cx="2304256" cy="288032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63357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7"/>
            <a:ext cx="7715200" cy="4680519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1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5" y="6554118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522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522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8" y="120961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722" tIns="40361" rIns="80722" bIns="40361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6832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4774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1" y="1340770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85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8" y="2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6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7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3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2"/>
            <a:ext cx="2304256" cy="288032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EAB-AAF5-4F6C-9340-3CF11578FDA9}" type="datetime1">
              <a:rPr lang="ru-RU" smtClean="0"/>
              <a:t>18.01.2021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7"/>
            <a:ext cx="2133600" cy="365125"/>
          </a:xfrm>
        </p:spPr>
        <p:txBody>
          <a:bodyPr/>
          <a:lstStyle/>
          <a:p>
            <a:fld id="{D9AF66D5-8536-4C51-866F-BE9D7ED223F3}" type="datetime1">
              <a:rPr lang="ru-RU" smtClean="0"/>
              <a:t>18.01.2021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14" y="5015831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5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9" y="5296131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12BE12-2650-4A11-9084-7D92C3BEA8E5}" type="datetime1">
              <a:rPr lang="ru-RU" smtClean="0"/>
              <a:t>18.01.2021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5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5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B37490BD-E516-46F4-9E44-85F5CDF39F9F}" type="datetime1">
              <a:rPr lang="ru-RU" smtClean="0"/>
              <a:t>18.01.2021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1" y="1412777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6357"/>
            <a:ext cx="2133600" cy="365125"/>
          </a:xfrm>
        </p:spPr>
        <p:txBody>
          <a:bodyPr/>
          <a:lstStyle/>
          <a:p>
            <a:fld id="{7BC44F94-8681-40F6-A9F1-E6A393A20FBF}" type="datetime1">
              <a:rPr lang="ru-RU" smtClean="0"/>
              <a:t>18.01.2021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3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21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0801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349" tIns="45676" rIns="91349" bIns="456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349" tIns="45676" rIns="91349" bIns="456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A66B-FB82-46AA-B896-7DBD3EBA3E33}" type="datetime1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7"/>
            <a:ext cx="2133600" cy="365125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49" r:id="rId3"/>
    <p:sldLayoutId id="2147483660" r:id="rId4"/>
    <p:sldLayoutId id="2147483662" r:id="rId5"/>
    <p:sldLayoutId id="2147483663" r:id="rId6"/>
    <p:sldLayoutId id="2147483664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93" r:id="rId16"/>
    <p:sldLayoutId id="2147483694" r:id="rId17"/>
    <p:sldLayoutId id="2147483695" r:id="rId18"/>
    <p:sldLayoutId id="2147483696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34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3" indent="-342553" algn="l" defTabSz="91347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99" indent="-285462" algn="l" defTabSz="91347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7" indent="-228369" algn="l" defTabSz="91347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14" indent="-228369" algn="l" defTabSz="91347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51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85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23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60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5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3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46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82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19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54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9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349" tIns="45676" rIns="91349" bIns="456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349" tIns="45676" rIns="91349" bIns="456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4596-4200-4C5E-A8DF-7DFF275A99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7"/>
            <a:ext cx="2133600" cy="365125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0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34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3" indent="-342553" algn="l" defTabSz="91347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99" indent="-285462" algn="l" defTabSz="91347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7" indent="-228369" algn="l" defTabSz="91347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14" indent="-228369" algn="l" defTabSz="91347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51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85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23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60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5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3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46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82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19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54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9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26" Type="http://schemas.openxmlformats.org/officeDocument/2006/relationships/image" Target="../media/image54.jpeg"/><Relationship Id="rId3" Type="http://schemas.openxmlformats.org/officeDocument/2006/relationships/image" Target="../media/image31.png"/><Relationship Id="rId21" Type="http://schemas.openxmlformats.org/officeDocument/2006/relationships/image" Target="../media/image49.jpg"/><Relationship Id="rId7" Type="http://schemas.openxmlformats.org/officeDocument/2006/relationships/image" Target="../media/image35.png"/><Relationship Id="rId12" Type="http://schemas.openxmlformats.org/officeDocument/2006/relationships/image" Target="../media/image40.gif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jpe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jpe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Relationship Id="rId9" Type="http://schemas.openxmlformats.org/officeDocument/2006/relationships/image" Target="../media/image6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638" y="1541333"/>
            <a:ext cx="3168352" cy="104994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организацию и (или) развитие бизнеса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сборов), а также финансирования инвестиций.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0389" y="5976650"/>
            <a:ext cx="112865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7238" y="2704723"/>
            <a:ext cx="1282540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3387" y="4077072"/>
            <a:ext cx="11607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79915" y="4448150"/>
            <a:ext cx="15342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7" y="4551552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4" y="5798172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6" y="3140968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49283" y="4453696"/>
            <a:ext cx="2441352" cy="101557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Оборотное кредитование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Инвестиционное кредитование</a:t>
            </a:r>
          </a:p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120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месяцев</a:t>
            </a:r>
          </a:p>
          <a:p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0201" y="3022701"/>
            <a:ext cx="2539516" cy="861686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Оборотное кредитование</a:t>
            </a:r>
          </a:p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 1 до  500 млн рублей</a:t>
            </a:r>
          </a:p>
          <a:p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Инвестиционное кредитование</a:t>
            </a:r>
          </a:p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Сумма от  1 до  2000* млн рублей</a:t>
            </a:r>
          </a:p>
        </p:txBody>
      </p:sp>
      <p:sp>
        <p:nvSpPr>
          <p:cNvPr id="16" name="Freeform 5"/>
          <p:cNvSpPr/>
          <p:nvPr/>
        </p:nvSpPr>
        <p:spPr>
          <a:xfrm>
            <a:off x="433388" y="260650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lvl="0"/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Женщин-предпринимателей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323528" y="908722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7" tIns="45661" rIns="91317" bIns="45661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34299"/>
            <a:ext cx="4821125" cy="3213338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20701" y="6393748"/>
            <a:ext cx="3547592" cy="461576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just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Кредитные 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РФ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632812" y="4845742"/>
            <a:ext cx="4824209" cy="1477239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Субъект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- ООО, при условии, что единоличный исполнительный орган такой организации – женщина-гражданка РФ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и/или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Субъект МСП, 50% и более долей в уставном капитале которого принадлежит физ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 лицам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– женщинам, являющимся гражданами РФ 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или 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Субъект МСП – ИП – женщина, гражданка РФ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35748" y="5472801"/>
            <a:ext cx="15342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lvl="0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638" y="1628800"/>
            <a:ext cx="3168352" cy="104994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организацию и (или) развитие бизнеса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сборов), а также финансирования инвестиций.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4352" y="5685307"/>
            <a:ext cx="112865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2472" y="2818171"/>
            <a:ext cx="1282540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2472" y="3950784"/>
            <a:ext cx="11607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7" y="4405638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1" y="5506829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6" y="3140968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30389" y="4576761"/>
            <a:ext cx="2441352" cy="24613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4352" y="3253532"/>
            <a:ext cx="2539516" cy="40002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Микрокредит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500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8" y="260650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lvl="0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Мам-предпринимателей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323528" y="908722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7" tIns="45661" rIns="91317" bIns="45661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870846" y="4946688"/>
            <a:ext cx="4013523" cy="1169462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ИП,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прошедших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обучение в рамках федерального образовательного проекта по развитию женского предпринимательства «Мама – предприниматель», являющихся победителями по итогам конкурса и получивших грант в рамках указанного федерального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проекта.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72472" y="5131399"/>
            <a:ext cx="15342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lvl="0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28800"/>
            <a:ext cx="4608512" cy="309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638" y="1628800"/>
            <a:ext cx="3168352" cy="163112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 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275" lvl="0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Авансирование блоков мест у российских перевозчиков (авиа, ж/д, водный транспорт) в рамках договора между туроператором и перевозчиком;</a:t>
            </a:r>
          </a:p>
          <a:p>
            <a:pPr marL="171275" lvl="0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Авансирование блоков мест в коллективных средствах размещения (КСР) на территории России в рамках договора между туроператором и средством размещения;</a:t>
            </a:r>
          </a:p>
          <a:p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2063" y="6207471"/>
            <a:ext cx="112865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388" y="3259927"/>
            <a:ext cx="1282540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432" y="4576762"/>
            <a:ext cx="11607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8" y="4927802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2" y="6028993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7" y="3663132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38100" y="5085184"/>
            <a:ext cx="2441352" cy="24613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6755" y="3513928"/>
            <a:ext cx="2539516" cy="101557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Микрокредит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50 тыс. до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500 тыс.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  <a:p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Оборотное </a:t>
            </a:r>
            <a:r>
              <a:rPr lang="ru-RU" sz="1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кредитование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500 тыс. до  50 млн.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  <a:p>
            <a:pPr lvl="0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8" y="260650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lvl="0"/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Туроператоров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323528" y="908722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7" tIns="45661" rIns="91317" bIns="45661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80183" y="5653563"/>
            <a:ext cx="15342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lvl="0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17" name="Picture 2" descr="https://readytospeak.ru/wp-content/uploads/2020/07/tyri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4752528" cy="33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63888" y="5049200"/>
            <a:ext cx="4536504" cy="1477239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algn="just"/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Осуществление деятельности в сфере внутреннего и/или въездного туризма сроком не менее трех лет, наличие сведений о компании в Едином федеральном реестре туроператоров на момент подачи заявки;</a:t>
            </a: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Объем выручки компании в сфере внутреннего туризма и/или въездного туризма в размере не менее 2 млн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рублей за предыдущий год.</a:t>
            </a:r>
          </a:p>
        </p:txBody>
      </p:sp>
    </p:spTree>
    <p:extLst>
      <p:ext uri="{BB962C8B-B14F-4D97-AF65-F5344CB8AC3E}">
        <p14:creationId xmlns:p14="http://schemas.microsoft.com/office/powerpoint/2010/main" val="254323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638" y="1628800"/>
            <a:ext cx="3168352" cy="116946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 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275" lvl="0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Финансирование субъектов МСП, бизнес которых является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семейным,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цели кредитования под бизнес-план, сформированный с помощью Портала Бизнес Навигатор МСП</a:t>
            </a:r>
          </a:p>
          <a:p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6427" y="5603804"/>
            <a:ext cx="112865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565" y="2760582"/>
            <a:ext cx="1282540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499" y="3868965"/>
            <a:ext cx="11607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5" y="422590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0" y="5444262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5" y="3078401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84111" y="4391128"/>
            <a:ext cx="2441352" cy="24613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2044" y="2976457"/>
            <a:ext cx="2539516" cy="70779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Инвестиционное </a:t>
            </a:r>
            <a:r>
              <a:rPr lang="ru-RU" sz="1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кредитование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млн. до  10 млн.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  <a:p>
            <a:pPr lvl="0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8" y="260650"/>
            <a:ext cx="774699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lvl="0"/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приоритетного направления «Семейный 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бизнес»</a:t>
            </a: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323528" y="908722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7" tIns="45661" rIns="91317" bIns="45661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92212" y="4959519"/>
            <a:ext cx="15342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lvl="0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1409" y="4843296"/>
            <a:ext cx="4428978" cy="178501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algn="just"/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Индивидуальные предприниматели, наемными работниками которых являются члены их семей  (не менее одного), или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юридические лица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штате которых работают члены семьи (не менее одного) лица/лиц (одной семьи),  которым принадлежит 100% долей в уставном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капитале;</a:t>
            </a: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Участие собственными средствами Заемщика, а также средствами фондов прямых инвестиций или институтов развития в финансировании инвестиций – не менее 10% от предполагаемого объема финансирования инвестиций;</a:t>
            </a:r>
          </a:p>
        </p:txBody>
      </p:sp>
      <p:pic>
        <p:nvPicPr>
          <p:cNvPr id="1026" name="Picture 2" descr="C:\Users\bazilyuk\Desktop\semejnyj-biznes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09" y="1460410"/>
            <a:ext cx="4637015" cy="333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638" y="1541333"/>
            <a:ext cx="3168352" cy="104994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организацию и (или) развитие бизнеса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сборов), а также финансирования инвестиций.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0389" y="5976650"/>
            <a:ext cx="112865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0270" y="2621741"/>
            <a:ext cx="1282540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3786" y="4344508"/>
            <a:ext cx="11607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7" y="4551552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4" y="5798172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6" y="3140968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30389" y="4611115"/>
            <a:ext cx="2441352" cy="861686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инвестиционные цели: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до 10 лет</a:t>
            </a:r>
          </a:p>
          <a:p>
            <a:r>
              <a:rPr lang="ru-RU" sz="1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исполнение контрактов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до 3 лет</a:t>
            </a:r>
          </a:p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 не более срока действия контракта, увеличенного на 90 дней.</a:t>
            </a:r>
          </a:p>
          <a:p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2249" y="2845965"/>
            <a:ext cx="2539516" cy="1477239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инвестиционные цели: </a:t>
            </a:r>
          </a:p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0,5 млн рублей и до 2** млрд рублей</a:t>
            </a:r>
            <a:r>
              <a:rPr lang="ru-RU" sz="1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исполнение контрактов:  </a:t>
            </a:r>
          </a:p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1 млн рублей и до 500 млн рублей </a:t>
            </a:r>
          </a:p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заказчика.</a:t>
            </a: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323528" y="908722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7" tIns="45661" rIns="91317" bIns="45661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701" y="6393748"/>
            <a:ext cx="3547592" cy="461576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just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Кредитные 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РФ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632813" y="4845742"/>
            <a:ext cx="4611596" cy="1785015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Субъекты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МСП – реализующие проекты в области создания, развития, управления, обеспечения функционирования объектов спортивной инфраструктуры, спортивного оборудования и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инвентаря.</a:t>
            </a:r>
          </a:p>
          <a:p>
            <a:pPr algn="just">
              <a:buClr>
                <a:srgbClr val="ED1B34"/>
              </a:buClr>
            </a:pP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Исполняющие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контракты: 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цели поставки и/или ремонта спортивного оборудования, техники, поставки и/или ремонта спортивного инвентаря, спортивной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одежды/экипировки/питания</a:t>
            </a: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цели обеспечения организации и проведения спортивных мероприятий, включенных в Единый календарный план.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2751" y="5584361"/>
            <a:ext cx="15342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bazilyuk\Desktop\спор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12" y="1517635"/>
            <a:ext cx="4902998" cy="32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5"/>
          <p:cNvSpPr/>
          <p:nvPr/>
        </p:nvSpPr>
        <p:spPr>
          <a:xfrm>
            <a:off x="334638" y="129747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приоритетного направления «Спорт»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2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638" y="1541333"/>
            <a:ext cx="3168352" cy="553909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Финансирование на организацию и/или развитие магазинов «Фасоль» по </a:t>
            </a:r>
            <a:r>
              <a:rPr lang="ru-RU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франчайзинговой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программе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1980" y="5976650"/>
            <a:ext cx="1104606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8,5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0270" y="2276872"/>
            <a:ext cx="1282540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6173" y="4749850"/>
            <a:ext cx="11607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3" y="4995982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4" y="5798172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" y="2541210"/>
            <a:ext cx="639863" cy="625153"/>
          </a:xfrm>
          <a:prstGeom prst="rect">
            <a:avLst/>
          </a:prstGeom>
        </p:spPr>
      </p:pic>
      <p:sp>
        <p:nvSpPr>
          <p:cNvPr id="20" name="Объект 5"/>
          <p:cNvSpPr txBox="1">
            <a:spLocks/>
          </p:cNvSpPr>
          <p:nvPr/>
        </p:nvSpPr>
        <p:spPr>
          <a:xfrm>
            <a:off x="323528" y="908722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7" tIns="45661" rIns="91317" bIns="45661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632813" y="4845742"/>
            <a:ext cx="4611596" cy="1169462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ИП или юридическое лицо</a:t>
            </a: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резидент РФ</a:t>
            </a: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 заемщика отсутствует отрицательная кредитная история</a:t>
            </a: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 от текущей деятельности заемщика покрывает расходы на обслуживание и погашение кредита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2751" y="5584361"/>
            <a:ext cx="15342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408" y="2496338"/>
            <a:ext cx="2539516" cy="224668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lvl="0"/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50 тыс. до  10 млн. рублей</a:t>
            </a:r>
          </a:p>
          <a:p>
            <a:pPr lvl="0"/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сумма кредита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 тыс.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500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рублей, если с момента регистрации заемщика прошло 3 месяца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сумма кредита 500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5 млн рублей для ИП, если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момента регистрации заемщика прошло 12 месяцев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сумма кредита 500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10 млн рублей для юр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лиц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с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момента регистрации заемщика прошло 12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9572" y="5101775"/>
            <a:ext cx="2441352" cy="24613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i.ytimg.com/vi/IQbMAjW2wG4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89" y="1476246"/>
            <a:ext cx="5109539" cy="29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5"/>
          <p:cNvSpPr/>
          <p:nvPr/>
        </p:nvSpPr>
        <p:spPr>
          <a:xfrm>
            <a:off x="448097" y="188640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 для участников </a:t>
            </a:r>
            <a:r>
              <a:rPr lang="ru-RU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франчайзинговой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программы «Фасоль»</a:t>
            </a:r>
          </a:p>
        </p:txBody>
      </p:sp>
    </p:spTree>
    <p:extLst>
      <p:ext uri="{BB962C8B-B14F-4D97-AF65-F5344CB8AC3E}">
        <p14:creationId xmlns:p14="http://schemas.microsoft.com/office/powerpoint/2010/main" val="351018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638" y="1541333"/>
            <a:ext cx="3168352" cy="553909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Пополнение оборотных средств и финансирование текущей деятельности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4685" y="4462253"/>
            <a:ext cx="1234450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8,5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0270" y="2276872"/>
            <a:ext cx="1282540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8878" y="3235453"/>
            <a:ext cx="11607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" y="3481585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9" y="4283775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" y="2541210"/>
            <a:ext cx="639863" cy="625153"/>
          </a:xfrm>
          <a:prstGeom prst="rect">
            <a:avLst/>
          </a:prstGeom>
        </p:spPr>
      </p:pic>
      <p:sp>
        <p:nvSpPr>
          <p:cNvPr id="20" name="Объект 5"/>
          <p:cNvSpPr txBox="1">
            <a:spLocks/>
          </p:cNvSpPr>
          <p:nvPr/>
        </p:nvSpPr>
        <p:spPr>
          <a:xfrm>
            <a:off x="323528" y="908722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7" tIns="45661" rIns="91317" bIns="45661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767659" y="4845742"/>
            <a:ext cx="4476750" cy="1323350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Субъект МСП на дату подачи заявки не менее 12 месяцев осуществляет  сотрудничество с ООО «Вайлдберриз» в рамках договору о реализации товара.</a:t>
            </a: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Предварительный условием выдачи кредита является открытие заемщиком в Банке расчетного счета не позднее даты заключения кредитного договора 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55456" y="4069964"/>
            <a:ext cx="15342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642" y="2696348"/>
            <a:ext cx="2539516" cy="40002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lvl="0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500 тыс. рублей  до 3 млн. рублей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более 1 кредита одному заемщику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9572" y="3652708"/>
            <a:ext cx="2441352" cy="24613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12 месяцев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5"/>
          <p:cNvSpPr/>
          <p:nvPr/>
        </p:nvSpPr>
        <p:spPr>
          <a:xfrm>
            <a:off x="276825" y="188640"/>
            <a:ext cx="7967584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 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для клиентов осуществляющих сотрудничество с «Вайлдберриз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pic>
        <p:nvPicPr>
          <p:cNvPr id="4098" name="Picture 2" descr="http://www.lipetsk.ru/upload/iblock/b48/b486773eec46f53ab7e1ea075b239ad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59" y="1523127"/>
            <a:ext cx="4699686" cy="313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85279" y="5060311"/>
            <a:ext cx="1165520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ОБЕСПЕЧЕНИЕ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69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6825" y="5384452"/>
            <a:ext cx="411385" cy="5636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5280" y="5346334"/>
            <a:ext cx="27177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Залог права требования на получение выручки по договору о реализации товара заключенного между Заемщиком и ООО «Вайлдберриз», в рамках которого Заемщик осуществляет реализацию продукции через интернет-магазин </a:t>
            </a:r>
            <a:r>
              <a:rPr lang="ru-RU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Wildberries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881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889666" y="1623694"/>
            <a:ext cx="2175582" cy="112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92" tIns="34396" rIns="68792" bIns="34396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1100" dirty="0"/>
              <a:t>Гарантийная поддержка по кредитам, займам выданным субъектам МСП</a:t>
            </a:r>
          </a:p>
          <a:p>
            <a:pPr>
              <a:defRPr/>
            </a:pPr>
            <a:r>
              <a:rPr lang="ru-RU" sz="1100" dirty="0"/>
              <a:t>(Прямая гарантия для </a:t>
            </a:r>
            <a:r>
              <a:rPr lang="ru-RU" sz="1100" dirty="0">
                <a:solidFill>
                  <a:srgbClr val="FFFFFF">
                    <a:lumMod val="50000"/>
                  </a:srgbClr>
                </a:solidFill>
              </a:rPr>
              <a:t>стартапов</a:t>
            </a:r>
            <a:r>
              <a:rPr lang="ru-RU" sz="1100" dirty="0"/>
              <a:t>;</a:t>
            </a:r>
          </a:p>
          <a:p>
            <a:pPr>
              <a:defRPr/>
            </a:pPr>
            <a:r>
              <a:rPr lang="ru-RU" sz="1100" dirty="0"/>
              <a:t>Прямая гарантия для </a:t>
            </a:r>
            <a:r>
              <a:rPr lang="ru-RU" sz="1100" dirty="0">
                <a:solidFill>
                  <a:srgbClr val="FFFFFF">
                    <a:lumMod val="50000"/>
                  </a:srgbClr>
                </a:solidFill>
              </a:rPr>
              <a:t>быстрорастущих инновационных, высокотехнологичных предприятий)</a:t>
            </a:r>
          </a:p>
        </p:txBody>
      </p:sp>
      <p:sp>
        <p:nvSpPr>
          <p:cNvPr id="33" name="Овал 32"/>
          <p:cNvSpPr/>
          <p:nvPr/>
        </p:nvSpPr>
        <p:spPr>
          <a:xfrm>
            <a:off x="421576" y="1989976"/>
            <a:ext cx="320087" cy="350064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68792" tIns="34396" rIns="68792" bIns="34396" rtlCol="0" anchor="ctr"/>
          <a:lstStyle/>
          <a:p>
            <a:pPr algn="ctr" defTabSz="343960">
              <a:defRPr/>
            </a:pP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887687" y="3357309"/>
            <a:ext cx="2071384" cy="113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92" tIns="34396" rIns="68792" bIns="34396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1100"/>
              <a:t>Кредиты для </a:t>
            </a:r>
            <a:r>
              <a:rPr lang="ru-RU" sz="1200">
                <a:solidFill>
                  <a:srgbClr val="FFFFFF">
                    <a:lumMod val="50000"/>
                  </a:srgbClr>
                </a:solidFill>
              </a:rPr>
              <a:t>стартапов</a:t>
            </a:r>
            <a:r>
              <a:rPr lang="ru-RU" sz="1200">
                <a:solidFill>
                  <a:srgbClr val="ED7D31"/>
                </a:solidFill>
              </a:rPr>
              <a:t>;</a:t>
            </a:r>
          </a:p>
          <a:p>
            <a:pPr>
              <a:defRPr/>
            </a:pPr>
            <a:r>
              <a:rPr lang="ru-RU" sz="1100"/>
              <a:t>Кредиты </a:t>
            </a:r>
            <a:r>
              <a:rPr lang="ru-RU" sz="1100">
                <a:solidFill>
                  <a:srgbClr val="FFFFFF">
                    <a:lumMod val="50000"/>
                  </a:srgbClr>
                </a:solidFill>
              </a:rPr>
              <a:t>для </a:t>
            </a:r>
            <a:r>
              <a:rPr lang="ru-RU" sz="1200">
                <a:solidFill>
                  <a:srgbClr val="FFFFFF">
                    <a:lumMod val="50000"/>
                  </a:srgbClr>
                </a:solidFill>
              </a:rPr>
              <a:t>быстрорастущих инновационных, высокотехнологичных предприятий</a:t>
            </a:r>
            <a:endParaRPr lang="ru-RU" sz="11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21433" y="3701747"/>
            <a:ext cx="320087" cy="350064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68792" tIns="34396" rIns="68792" bIns="34396" rtlCol="0" anchor="ctr"/>
          <a:lstStyle/>
          <a:p>
            <a:pPr algn="ctr" defTabSz="343960">
              <a:defRPr/>
            </a:pP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889798" y="5026327"/>
            <a:ext cx="2071384" cy="113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92" tIns="34396" rIns="68792" bIns="34396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1205"/>
              </a:lnSpc>
              <a:defRPr/>
            </a:pPr>
            <a:r>
              <a:rPr lang="ru-RU" sz="1100"/>
              <a:t>Предоставление долгосрочных инвестиционных займов, покупка  долей (акций) в уставном капитале </a:t>
            </a:r>
            <a:r>
              <a:rPr lang="ru-RU" sz="1100">
                <a:solidFill>
                  <a:srgbClr val="FFFFFF">
                    <a:lumMod val="50000"/>
                  </a:srgbClr>
                </a:solidFill>
              </a:rPr>
              <a:t>высокотехнологичных, инновационных субъектов МСП </a:t>
            </a:r>
          </a:p>
        </p:txBody>
      </p:sp>
      <p:sp>
        <p:nvSpPr>
          <p:cNvPr id="39" name="Овал 38"/>
          <p:cNvSpPr/>
          <p:nvPr/>
        </p:nvSpPr>
        <p:spPr>
          <a:xfrm>
            <a:off x="418674" y="5408129"/>
            <a:ext cx="320087" cy="350064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68792" tIns="34396" rIns="68792" bIns="34396" rtlCol="0" anchor="ctr"/>
          <a:lstStyle/>
          <a:p>
            <a:pPr algn="ctr" defTabSz="343960">
              <a:defRPr/>
            </a:pP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584826" y="1824845"/>
            <a:ext cx="1480642" cy="738878"/>
          </a:xfrm>
          <a:prstGeom prst="rect">
            <a:avLst/>
          </a:prstGeom>
        </p:spPr>
        <p:txBody>
          <a:bodyPr wrap="none" lIns="68792" tIns="34396" rIns="68792" bIns="34396">
            <a:spAutoFit/>
          </a:bodyPr>
          <a:lstStyle/>
          <a:p>
            <a:pPr defTabSz="687898">
              <a:spcAft>
                <a:spcPts val="904"/>
              </a:spcAft>
            </a:pP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Срок гарантии </a:t>
            </a: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</a:t>
            </a:r>
            <a:endParaRPr lang="ru-RU" sz="1200" b="1" kern="0" dirty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defTabSz="687898"/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Размер гарантийного</a:t>
            </a:r>
          </a:p>
          <a:p>
            <a:pPr defTabSz="687898"/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покрытия </a:t>
            </a: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</a:t>
            </a:r>
            <a:endParaRPr lang="ru-RU" sz="1200" b="1" kern="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83" y="1850900"/>
            <a:ext cx="209006" cy="22858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274518" y="1744012"/>
            <a:ext cx="752878" cy="346463"/>
          </a:xfrm>
          <a:prstGeom prst="rect">
            <a:avLst/>
          </a:prstGeom>
        </p:spPr>
        <p:txBody>
          <a:bodyPr wrap="none" lIns="68792" tIns="34396" rIns="68792" bIns="34396">
            <a:spAutoFit/>
          </a:bodyPr>
          <a:lstStyle/>
          <a:p>
            <a:pPr defTabSz="687898">
              <a:spcAft>
                <a:spcPts val="904"/>
              </a:spcAft>
            </a:pPr>
            <a:r>
              <a:rPr lang="ru-RU" sz="11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до </a:t>
            </a:r>
            <a:r>
              <a:rPr lang="ru-RU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15</a:t>
            </a:r>
            <a:r>
              <a:rPr lang="ru-RU" sz="11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 лет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277736" y="2139395"/>
            <a:ext cx="767305" cy="346463"/>
          </a:xfrm>
          <a:prstGeom prst="rect">
            <a:avLst/>
          </a:prstGeom>
        </p:spPr>
        <p:txBody>
          <a:bodyPr wrap="none" lIns="68792" tIns="34396" rIns="68792" bIns="34396">
            <a:spAutoFit/>
          </a:bodyPr>
          <a:lstStyle/>
          <a:p>
            <a:pPr defTabSz="687898">
              <a:spcAft>
                <a:spcPts val="904"/>
              </a:spcAft>
            </a:pPr>
            <a:r>
              <a:rPr lang="ru-RU" sz="11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до </a:t>
            </a:r>
            <a:r>
              <a:rPr lang="ru-RU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100</a:t>
            </a:r>
            <a:r>
              <a:rPr lang="ru-RU" sz="11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 %</a:t>
            </a:r>
          </a:p>
        </p:txBody>
      </p:sp>
      <p:sp>
        <p:nvSpPr>
          <p:cNvPr id="48" name="Овал 47"/>
          <p:cNvSpPr/>
          <p:nvPr/>
        </p:nvSpPr>
        <p:spPr>
          <a:xfrm>
            <a:off x="3274019" y="3566605"/>
            <a:ext cx="209006" cy="228580"/>
          </a:xfrm>
          <a:prstGeom prst="ellipse">
            <a:avLst/>
          </a:prstGeom>
          <a:noFill/>
          <a:ln w="254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68792" tIns="34396" rIns="68792" bIns="34396" rtlCol="0" anchor="ctr"/>
          <a:lstStyle/>
          <a:p>
            <a:pPr algn="ctr" defTabSz="343960">
              <a:defRPr/>
            </a:pPr>
            <a:r>
              <a:rPr lang="ru-RU" sz="1100" b="1" kern="0" dirty="0">
                <a:solidFill>
                  <a:srgbClr val="FFFFFF">
                    <a:lumMod val="50000"/>
                  </a:srgbClr>
                </a:solidFill>
                <a:latin typeface="Arial Narrow" panose="020B0606020202030204" pitchFamily="34" charset="0"/>
              </a:rPr>
              <a:t>%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72660" y="4255217"/>
            <a:ext cx="1782006" cy="346463"/>
          </a:xfrm>
          <a:prstGeom prst="rect">
            <a:avLst/>
          </a:prstGeom>
        </p:spPr>
        <p:txBody>
          <a:bodyPr wrap="none" lIns="68792" tIns="34396" rIns="68792" bIns="34396">
            <a:spAutoFit/>
          </a:bodyPr>
          <a:lstStyle/>
          <a:p>
            <a:pPr defTabSz="687898">
              <a:spcAft>
                <a:spcPts val="904"/>
              </a:spcAft>
            </a:pPr>
            <a:r>
              <a:rPr lang="ru-RU" sz="11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от </a:t>
            </a:r>
            <a:r>
              <a:rPr lang="ru-RU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1</a:t>
            </a:r>
            <a:r>
              <a:rPr lang="ru-RU" sz="11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 млн до </a:t>
            </a:r>
            <a:r>
              <a:rPr lang="ru-RU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2 </a:t>
            </a:r>
            <a:r>
              <a:rPr lang="ru-RU" sz="11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486948" y="4343369"/>
            <a:ext cx="1245000" cy="254130"/>
          </a:xfrm>
          <a:prstGeom prst="rect">
            <a:avLst/>
          </a:prstGeom>
        </p:spPr>
        <p:txBody>
          <a:bodyPr wrap="none" lIns="68792" tIns="34396" rIns="68792" bIns="34396">
            <a:spAutoFit/>
          </a:bodyPr>
          <a:lstStyle/>
          <a:p>
            <a:pPr defTabSz="687898">
              <a:spcAft>
                <a:spcPts val="904"/>
              </a:spcAft>
            </a:pP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Размер кредита </a:t>
            </a:r>
            <a:r>
              <a:rPr lang="ru-RU" sz="1100" b="1" kern="0" dirty="0">
                <a:solidFill>
                  <a:srgbClr val="1F4E79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</a:t>
            </a:r>
            <a:endParaRPr lang="ru-RU" sz="1100" b="1" kern="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99" y="5832255"/>
            <a:ext cx="209006" cy="228580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5381708" y="5756099"/>
            <a:ext cx="808983" cy="346463"/>
          </a:xfrm>
          <a:prstGeom prst="rect">
            <a:avLst/>
          </a:prstGeom>
        </p:spPr>
        <p:txBody>
          <a:bodyPr wrap="none" lIns="68792" tIns="34396" rIns="68792" bIns="34396">
            <a:spAutoFit/>
          </a:bodyPr>
          <a:lstStyle/>
          <a:p>
            <a:pPr defTabSz="687898">
              <a:spcAft>
                <a:spcPts val="904"/>
              </a:spcAft>
            </a:pPr>
            <a:r>
              <a:rPr lang="ru-RU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3 </a:t>
            </a:r>
            <a:r>
              <a:rPr lang="ru-RU" kern="0" dirty="0">
                <a:solidFill>
                  <a:srgbClr val="1F4E79"/>
                </a:solidFill>
                <a:latin typeface="Arial Narrow" panose="020B0606020202030204" pitchFamily="34" charset="0"/>
              </a:rPr>
              <a:t>– </a:t>
            </a:r>
            <a:r>
              <a:rPr lang="ru-RU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5 </a:t>
            </a:r>
            <a:r>
              <a:rPr lang="ru-RU" sz="11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лет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598885" y="5520299"/>
            <a:ext cx="1710745" cy="838905"/>
          </a:xfrm>
          <a:prstGeom prst="rect">
            <a:avLst/>
          </a:prstGeom>
        </p:spPr>
        <p:txBody>
          <a:bodyPr wrap="square" lIns="68792" tIns="34396" rIns="68792" bIns="34396">
            <a:spAutoFit/>
          </a:bodyPr>
          <a:lstStyle/>
          <a:p>
            <a:pPr defTabSz="687898">
              <a:spcAft>
                <a:spcPts val="904"/>
              </a:spcAft>
            </a:pPr>
            <a:r>
              <a:rPr lang="ru-RU" sz="11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</a:p>
          <a:p>
            <a:pPr defTabSz="687898">
              <a:spcAft>
                <a:spcPts val="904"/>
              </a:spcAft>
            </a:pP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Срок инвестиций </a:t>
            </a: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</a:t>
            </a:r>
          </a:p>
          <a:p>
            <a:pPr defTabSz="687898">
              <a:spcAft>
                <a:spcPts val="904"/>
              </a:spcAft>
            </a:pP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Размер инвестиций  </a:t>
            </a: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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065574" y="2049995"/>
            <a:ext cx="1658575" cy="254130"/>
          </a:xfrm>
          <a:prstGeom prst="rect">
            <a:avLst/>
          </a:prstGeom>
        </p:spPr>
        <p:txBody>
          <a:bodyPr wrap="none" lIns="68792" tIns="34396" rIns="68792" bIns="34396">
            <a:spAutoFit/>
          </a:bodyPr>
          <a:lstStyle/>
          <a:p>
            <a:pPr algn="ctr" defTabSz="343960" fontAlgn="ctr"/>
            <a:r>
              <a:rPr lang="ru-RU" sz="1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АО «Корпорация «МСП»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419500" y="3730560"/>
            <a:ext cx="1164849" cy="254130"/>
          </a:xfrm>
          <a:prstGeom prst="rect">
            <a:avLst/>
          </a:prstGeom>
        </p:spPr>
        <p:txBody>
          <a:bodyPr wrap="none" lIns="68792" tIns="34396" rIns="68792" bIns="34396">
            <a:spAutoFit/>
          </a:bodyPr>
          <a:lstStyle/>
          <a:p>
            <a:pPr algn="ctr" defTabSz="343960" fontAlgn="ctr"/>
            <a:r>
              <a:rPr lang="ru-RU" sz="1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АО «МСП Банк»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608652" y="5563555"/>
            <a:ext cx="786542" cy="254130"/>
          </a:xfrm>
          <a:prstGeom prst="rect">
            <a:avLst/>
          </a:prstGeom>
        </p:spPr>
        <p:txBody>
          <a:bodyPr wrap="none" lIns="68792" tIns="34396" rIns="68792" bIns="34396">
            <a:spAutoFit/>
          </a:bodyPr>
          <a:lstStyle/>
          <a:p>
            <a:pPr algn="ctr" defTabSz="343960" fontAlgn="ctr"/>
            <a:r>
              <a:rPr lang="ru-RU" sz="1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АО «МИР»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598893" y="4834702"/>
            <a:ext cx="2993491" cy="931238"/>
          </a:xfrm>
          <a:prstGeom prst="rect">
            <a:avLst/>
          </a:prstGeom>
        </p:spPr>
        <p:txBody>
          <a:bodyPr wrap="square" lIns="68792" tIns="34396" rIns="68792" bIns="34396">
            <a:spAutoFit/>
          </a:bodyPr>
          <a:lstStyle/>
          <a:p>
            <a:pPr defTabSz="687898"/>
            <a:endParaRPr lang="ru-RU" sz="1100" kern="0" dirty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defTabSz="687898"/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Цель: </a:t>
            </a:r>
          </a:p>
          <a:p>
            <a:pPr defTabSz="687898"/>
            <a:r>
              <a:rPr lang="ru-RU" sz="11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Инвестирование в проекты, получившие поддержку </a:t>
            </a:r>
          </a:p>
          <a:p>
            <a:pPr defTabSz="687898"/>
            <a:r>
              <a:rPr lang="ru-RU" sz="11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АО «Корпорации МСП», АО «МСП Банк», институтов развития</a:t>
            </a:r>
            <a:endParaRPr lang="ru-RU" sz="900" kern="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31" y="2232843"/>
            <a:ext cx="209969" cy="22858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duotone>
              <a:srgbClr val="AAAC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09" y="4402353"/>
            <a:ext cx="156754" cy="171435"/>
          </a:xfrm>
          <a:prstGeom prst="rect">
            <a:avLst/>
          </a:prstGeom>
        </p:spPr>
      </p:pic>
      <p:sp>
        <p:nvSpPr>
          <p:cNvPr id="60" name="Заголовок 1"/>
          <p:cNvSpPr txBox="1">
            <a:spLocks/>
          </p:cNvSpPr>
          <p:nvPr/>
        </p:nvSpPr>
        <p:spPr bwMode="auto">
          <a:xfrm>
            <a:off x="3551893" y="889920"/>
            <a:ext cx="2607532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92" tIns="34396" rIns="68792" bIns="34396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500"/>
              <a:t>Условия</a:t>
            </a:r>
          </a:p>
        </p:txBody>
      </p:sp>
      <p:sp>
        <p:nvSpPr>
          <p:cNvPr id="61" name="Заголовок 1"/>
          <p:cNvSpPr txBox="1">
            <a:spLocks/>
          </p:cNvSpPr>
          <p:nvPr/>
        </p:nvSpPr>
        <p:spPr bwMode="auto">
          <a:xfrm>
            <a:off x="6528633" y="897972"/>
            <a:ext cx="2607532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92" tIns="34396" rIns="68792" bIns="34396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7918"/>
            <a:r>
              <a:rPr lang="ru-RU" sz="1500">
                <a:cs typeface="Arial" pitchFamily="34" charset="0"/>
              </a:rPr>
              <a:t>Центр компетенции</a:t>
            </a:r>
          </a:p>
        </p:txBody>
      </p:sp>
      <p:sp>
        <p:nvSpPr>
          <p:cNvPr id="62" name="Заголовок 1"/>
          <p:cNvSpPr txBox="1">
            <a:spLocks/>
          </p:cNvSpPr>
          <p:nvPr/>
        </p:nvSpPr>
        <p:spPr bwMode="auto">
          <a:xfrm>
            <a:off x="528310" y="881731"/>
            <a:ext cx="2607532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92" tIns="34396" rIns="68792" bIns="34396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500"/>
              <a:t>Вид финансовой поддержки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duotone>
              <a:srgbClr val="AAAC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22" y="6188026"/>
            <a:ext cx="156754" cy="17143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 cstate="print">
            <a:duotone>
              <a:srgbClr val="AAAC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27" y="5070791"/>
            <a:ext cx="209006" cy="228580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5381709" y="6061904"/>
            <a:ext cx="1743534" cy="346463"/>
          </a:xfrm>
          <a:prstGeom prst="rect">
            <a:avLst/>
          </a:prstGeom>
        </p:spPr>
        <p:txBody>
          <a:bodyPr wrap="none" lIns="68792" tIns="34396" rIns="68792" bIns="34396">
            <a:spAutoFit/>
          </a:bodyPr>
          <a:lstStyle/>
          <a:p>
            <a:pPr defTabSz="687898">
              <a:spcAft>
                <a:spcPts val="904"/>
              </a:spcAft>
            </a:pPr>
            <a:r>
              <a:rPr lang="ru-RU" sz="11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от </a:t>
            </a:r>
            <a:r>
              <a:rPr lang="ru-RU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50</a:t>
            </a:r>
            <a:r>
              <a:rPr lang="ru-RU" sz="11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 до </a:t>
            </a:r>
            <a:r>
              <a:rPr lang="ru-RU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200</a:t>
            </a:r>
            <a:r>
              <a:rPr lang="ru-RU" sz="11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 млн рублей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88859" y="1546098"/>
            <a:ext cx="8604562" cy="1280488"/>
          </a:xfrm>
          <a:prstGeom prst="roundRect">
            <a:avLst>
              <a:gd name="adj" fmla="val 25335"/>
            </a:avLst>
          </a:prstGeom>
          <a:noFill/>
          <a:ln w="12700" cap="flat" cmpd="sng" algn="ctr">
            <a:solidFill>
              <a:srgbClr val="FFFFFF">
                <a:lumMod val="75000"/>
              </a:srgbClr>
            </a:solidFill>
            <a:prstDash val="sysDash"/>
          </a:ln>
          <a:effectLst/>
        </p:spPr>
        <p:txBody>
          <a:bodyPr lIns="68792" tIns="34396" rIns="68792" bIns="34396" rtlCol="0" anchor="ctr"/>
          <a:lstStyle/>
          <a:p>
            <a:pPr algn="ctr" defTabSz="343960">
              <a:defRPr/>
            </a:pPr>
            <a:endParaRPr lang="ru-RU" sz="14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00309" y="2903379"/>
            <a:ext cx="8604562" cy="2021364"/>
          </a:xfrm>
          <a:prstGeom prst="roundRect">
            <a:avLst/>
          </a:prstGeom>
          <a:noFill/>
          <a:ln w="12700" cap="flat" cmpd="sng" algn="ctr">
            <a:solidFill>
              <a:srgbClr val="FFFFFF">
                <a:lumMod val="75000"/>
              </a:srgbClr>
            </a:solidFill>
            <a:prstDash val="sysDash"/>
          </a:ln>
          <a:effectLst/>
        </p:spPr>
        <p:txBody>
          <a:bodyPr lIns="68792" tIns="34396" rIns="68792" bIns="34396" rtlCol="0" anchor="ctr"/>
          <a:lstStyle/>
          <a:p>
            <a:pPr algn="ctr" defTabSz="343960">
              <a:defRPr/>
            </a:pPr>
            <a:endParaRPr lang="ru-RU" sz="14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00372" y="4999012"/>
            <a:ext cx="8604562" cy="1475390"/>
          </a:xfrm>
          <a:prstGeom prst="roundRect">
            <a:avLst>
              <a:gd name="adj" fmla="val 21296"/>
            </a:avLst>
          </a:prstGeom>
          <a:noFill/>
          <a:ln w="12700" cap="flat" cmpd="sng" algn="ctr">
            <a:solidFill>
              <a:srgbClr val="FFFFFF">
                <a:lumMod val="75000"/>
              </a:srgbClr>
            </a:solidFill>
            <a:prstDash val="sysDash"/>
          </a:ln>
          <a:effectLst/>
        </p:spPr>
        <p:txBody>
          <a:bodyPr lIns="68792" tIns="34396" rIns="68792" bIns="34396" rtlCol="0" anchor="ctr"/>
          <a:lstStyle/>
          <a:p>
            <a:pPr algn="ctr" defTabSz="343960">
              <a:defRPr/>
            </a:pPr>
            <a:endParaRPr lang="ru-RU" sz="1400" kern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260944" y="1341019"/>
            <a:ext cx="864762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olid"/>
          </a:ln>
          <a:effectLst/>
        </p:spPr>
      </p:cxnSp>
      <p:sp>
        <p:nvSpPr>
          <p:cNvPr id="70" name="Прямоугольник 69"/>
          <p:cNvSpPr/>
          <p:nvPr/>
        </p:nvSpPr>
        <p:spPr>
          <a:xfrm>
            <a:off x="3653670" y="3452264"/>
            <a:ext cx="3704494" cy="586528"/>
          </a:xfrm>
          <a:prstGeom prst="rect">
            <a:avLst/>
          </a:prstGeom>
        </p:spPr>
        <p:txBody>
          <a:bodyPr wrap="square" lIns="68792" tIns="34396" rIns="68792" bIns="34396">
            <a:spAutoFit/>
          </a:bodyPr>
          <a:lstStyle/>
          <a:p>
            <a:pPr defTabSz="687918">
              <a:spcBef>
                <a:spcPct val="20000"/>
              </a:spcBef>
              <a:defRPr/>
            </a:pP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На оборотные и инвестиционные цели:</a:t>
            </a:r>
          </a:p>
          <a:p>
            <a:pPr marL="128988" indent="-128988" defTabSz="68791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от 7% годовых</a:t>
            </a:r>
          </a:p>
        </p:txBody>
      </p:sp>
      <p:sp>
        <p:nvSpPr>
          <p:cNvPr id="72" name="Freeform 5"/>
          <p:cNvSpPr/>
          <p:nvPr/>
        </p:nvSpPr>
        <p:spPr>
          <a:xfrm>
            <a:off x="377064" y="260650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defTabSz="7992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Финансовая поддержка высокотехнологичных и инновационных субъектов МСП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95599"/>
              </p:ext>
            </p:extLst>
          </p:nvPr>
        </p:nvGraphicFramePr>
        <p:xfrm>
          <a:off x="52113" y="908720"/>
          <a:ext cx="9025420" cy="60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6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37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38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83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809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000" b="0" i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85059" y="1595264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5051" y="6597359"/>
            <a:ext cx="8819160" cy="1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2002" y="1923263"/>
            <a:ext cx="1661724" cy="46157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349" tIns="45676" rIns="91349" bIns="45676">
            <a:spAutoFit/>
          </a:bodyPr>
          <a:lstStyle/>
          <a:p>
            <a:pPr marL="285462" indent="-285462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Оборотное </a:t>
            </a:r>
          </a:p>
          <a:p>
            <a:pPr marL="285462" indent="-285462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13" y="1916836"/>
            <a:ext cx="258138" cy="2769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349" tIns="45676" rIns="91349" bIns="45676">
            <a:spAutoFit/>
          </a:bodyPr>
          <a:lstStyle/>
          <a:p>
            <a:pPr marL="285462" indent="-285462" algn="ctr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113" y="3140972"/>
            <a:ext cx="258138" cy="2769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349" tIns="45676" rIns="91349" bIns="45676">
            <a:spAutoFit/>
          </a:bodyPr>
          <a:lstStyle/>
          <a:p>
            <a:pPr marL="285462" indent="-285462" algn="ctr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113" y="4149082"/>
            <a:ext cx="258138" cy="2769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349" tIns="45676" rIns="91349" bIns="45676">
            <a:spAutoFit/>
          </a:bodyPr>
          <a:lstStyle/>
          <a:p>
            <a:pPr marL="285462" indent="-285462" algn="ctr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113" y="5096220"/>
            <a:ext cx="258138" cy="2769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349" tIns="45676" rIns="91349" bIns="45676">
            <a:spAutoFit/>
          </a:bodyPr>
          <a:lstStyle/>
          <a:p>
            <a:pPr marL="285462" indent="-285462" algn="ctr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113" y="5814425"/>
            <a:ext cx="258138" cy="2769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349" tIns="45676" rIns="91349" bIns="45676">
            <a:spAutoFit/>
          </a:bodyPr>
          <a:lstStyle/>
          <a:p>
            <a:pPr marL="285462" indent="-285462" algn="ctr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2002" y="3140972"/>
            <a:ext cx="1595254" cy="46157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349" tIns="45676" rIns="91349" bIns="45676">
            <a:spAutoFit/>
          </a:bodyPr>
          <a:lstStyle/>
          <a:p>
            <a:pPr marL="285462" indent="-285462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Инвестиционное </a:t>
            </a:r>
          </a:p>
          <a:p>
            <a:pPr marL="285462" indent="-285462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2003" y="4149084"/>
            <a:ext cx="1661723" cy="46157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349" tIns="45676" rIns="91349" bIns="45676">
            <a:spAutoFit/>
          </a:bodyPr>
          <a:lstStyle/>
          <a:p>
            <a:pPr marL="285462" indent="-285462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Контрактное </a:t>
            </a:r>
          </a:p>
          <a:p>
            <a:pPr marL="285462" indent="-285462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2002" y="5096220"/>
            <a:ext cx="1883586" cy="2769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349" tIns="45676" rIns="91349" bIns="45676">
            <a:spAutoFit/>
          </a:bodyPr>
          <a:lstStyle/>
          <a:p>
            <a:pPr marL="285462" indent="-285462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Рефинансирование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2010" y="5816302"/>
            <a:ext cx="1750649" cy="2769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349" tIns="45676" rIns="91349" bIns="45676">
            <a:spAutoFit/>
          </a:bodyPr>
          <a:lstStyle/>
          <a:p>
            <a:pPr marL="285462" indent="-285462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Микрокредит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85051" y="2723229"/>
            <a:ext cx="8819160" cy="15472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5051" y="3904265"/>
            <a:ext cx="8819160" cy="1917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5059" y="4860776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5059" y="5589240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02" y="2116302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07" y="1675915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51" y="1694986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48" y="2194901"/>
            <a:ext cx="321806" cy="3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75" y="1628808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28" y="3283675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86" y="2854814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48" y="2873885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93" y="3341247"/>
            <a:ext cx="341211" cy="3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" descr="C:\Users\b05frv\Downloads\coup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49" y="2780929"/>
            <a:ext cx="369641" cy="4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:\Users\b05frv\Downloads\famil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934" y="3317764"/>
            <a:ext cx="362886" cy="3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" descr="C:\Users\b05frv\Downloads\gy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73" y="3338468"/>
            <a:ext cx="437763" cy="4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901" y="2807707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b05frv\Downloads\gy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9" y="4116328"/>
            <a:ext cx="424537" cy="4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12" y="5659233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76" y="5725410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2112650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364088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 descr="290c77bb89.gif (280Ã291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96" y="1882431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16" y="1854059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238538" y="2205447"/>
            <a:ext cx="965310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89" y="1840549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3757240" y="2248582"/>
            <a:ext cx="604302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0" name="Picture 15" descr="290c77bb89.gif (280Ã291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96" y="3048251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16" y="3037101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2310546" y="3372392"/>
            <a:ext cx="965310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3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89" y="3023591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3757240" y="3431625"/>
            <a:ext cx="604302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5" name="Picture 15" descr="290c77bb89.gif (280Ã291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101732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7" y="4090582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325574" y="4487336"/>
            <a:ext cx="950282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8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4077072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3762629" y="4496138"/>
            <a:ext cx="604302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20" name="Picture 15" descr="290c77bb89.gif (280Ã291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96" y="5006634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Прямоугольник 120"/>
          <p:cNvSpPr/>
          <p:nvPr/>
        </p:nvSpPr>
        <p:spPr>
          <a:xfrm>
            <a:off x="185052" y="1094260"/>
            <a:ext cx="1838674" cy="2769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349" tIns="45676" rIns="91349" bIns="45676">
            <a:spAutoFit/>
          </a:bodyPr>
          <a:lstStyle/>
          <a:p>
            <a:pPr marL="285462" indent="-285462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Базовые продукты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2428502" y="908724"/>
            <a:ext cx="2431530" cy="64624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349" tIns="45676" rIns="91349" bIns="45676">
            <a:spAutoFit/>
          </a:bodyPr>
          <a:lstStyle/>
          <a:p>
            <a:pPr marL="19029" indent="-19029" algn="ctr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Наличие льготных программ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 возможности рыночного кредитования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652121" y="910466"/>
            <a:ext cx="3015205" cy="46157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349" tIns="45676" rIns="91349" bIns="45676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Специальные продуктовые предложения</a:t>
            </a:r>
          </a:p>
        </p:txBody>
      </p:sp>
      <p:pic>
        <p:nvPicPr>
          <p:cNvPr id="1026" name="Picture 2" descr="C:\Users\b05frv\Desktop\154889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99" y="1863611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443038" y="2260745"/>
            <a:ext cx="398814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5" name="Picture 2" descr="C:\Users\b05frv\Desktop\154889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99" y="3035018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443038" y="3432151"/>
            <a:ext cx="398814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7" name="Picture 2" descr="C:\Users\b05frv\Desktop\154889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095553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4433399" y="4492685"/>
            <a:ext cx="398814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9" name="Picture 2" descr="C:\Users\b05frv\Desktop\154889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99" y="4998413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461218" y="5332569"/>
            <a:ext cx="398814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490623" y="1981173"/>
            <a:ext cx="305517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С/Х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940152" y="1988842"/>
            <a:ext cx="380284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305840" y="1988842"/>
            <a:ext cx="61282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436096" y="2524258"/>
            <a:ext cx="525746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891325" y="2543519"/>
            <a:ext cx="525746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516499" y="3130137"/>
            <a:ext cx="305517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С/Х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027971" y="3172310"/>
            <a:ext cx="380284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275327" y="3172309"/>
            <a:ext cx="782069" cy="27691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Серебряный бизнес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925411" y="3172310"/>
            <a:ext cx="61282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500972" y="3729132"/>
            <a:ext cx="525746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956200" y="3748393"/>
            <a:ext cx="525746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447087" y="3743442"/>
            <a:ext cx="525746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865309" y="3748393"/>
            <a:ext cx="1021472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Семейный бизнес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5961900" y="4517347"/>
            <a:ext cx="525746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436096" y="6034371"/>
            <a:ext cx="380284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344222" y="6090748"/>
            <a:ext cx="61282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pic>
        <p:nvPicPr>
          <p:cNvPr id="125" name="Picture 2" descr="C:\Users\b05frv\Downloads\rocke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09" y="1675923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6850378" y="1988842"/>
            <a:ext cx="525746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27" name="Picture 2" descr="C:\Users\b05frv\Downloads\rocke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68" y="2822145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7417099" y="3164641"/>
            <a:ext cx="525746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690020" y="6032325"/>
            <a:ext cx="881849" cy="27691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ctr"/>
            <a:r>
              <a:rPr lang="ru-RU" sz="600" b="1" dirty="0">
                <a:cs typeface="Aharoni" pitchFamily="2" charset="-79"/>
              </a:rPr>
              <a:t>Мама предприниматель</a:t>
            </a:r>
          </a:p>
        </p:txBody>
      </p:sp>
      <p:pic>
        <p:nvPicPr>
          <p:cNvPr id="5" name="Picture 2" descr="C:\Users\b05frv\Desktop\maternity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43" y="5685521"/>
            <a:ext cx="365779" cy="3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Freeform 5"/>
          <p:cNvSpPr/>
          <p:nvPr/>
        </p:nvSpPr>
        <p:spPr>
          <a:xfrm>
            <a:off x="137437" y="116633"/>
            <a:ext cx="868606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defTabSz="7992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Специальные продукты в рамках базовых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" name="Picture 2" descr="C:\Users\b05frv\Desktop\154889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5691606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4461218" y="6052649"/>
            <a:ext cx="398814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106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54" y="5681432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2325574" y="6028383"/>
            <a:ext cx="950282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531" y="3394446"/>
            <a:ext cx="345497" cy="316443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7547459" y="3739768"/>
            <a:ext cx="525746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214-ФЗ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9" y="1675915"/>
            <a:ext cx="409274" cy="375392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7269999" y="1988842"/>
            <a:ext cx="83039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Городская среда</a:t>
            </a: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02" y="2856355"/>
            <a:ext cx="409274" cy="375392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870632" y="3169282"/>
            <a:ext cx="83039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Городская среда</a:t>
            </a:r>
          </a:p>
        </p:txBody>
      </p:sp>
      <p:pic>
        <p:nvPicPr>
          <p:cNvPr id="136" name="Рисунок 1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64" y="4192212"/>
            <a:ext cx="409274" cy="375392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6300194" y="4505137"/>
            <a:ext cx="83039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Городская среда</a:t>
            </a:r>
          </a:p>
        </p:txBody>
      </p:sp>
      <p:pic>
        <p:nvPicPr>
          <p:cNvPr id="140" name="Picture 2" descr="http://cdn.businessmens.ru/300x300/franchise_file/1157/fa357583c696a168cc5b021baeaf413d9e2f404a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25"/>
          <a:stretch/>
        </p:blipFill>
        <p:spPr bwMode="auto">
          <a:xfrm>
            <a:off x="7319128" y="6105802"/>
            <a:ext cx="754078" cy="4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771" y="2913567"/>
            <a:ext cx="253700" cy="2818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65" y="3413308"/>
            <a:ext cx="358953" cy="323198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7836931" y="3743442"/>
            <a:ext cx="83039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ctr"/>
            <a:r>
              <a:rPr lang="ru-RU" sz="600" b="1" dirty="0">
                <a:cs typeface="Aharoni" pitchFamily="2" charset="-79"/>
              </a:rPr>
              <a:t>Молодежь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8388426" y="3164641"/>
            <a:ext cx="83039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ctr"/>
            <a:r>
              <a:rPr lang="ru-RU" sz="600" b="1" dirty="0">
                <a:cs typeface="Aharoni" pitchFamily="2" charset="-79"/>
              </a:rPr>
              <a:t>Лица с ОВЗ</a:t>
            </a:r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53" y="2230749"/>
            <a:ext cx="253700" cy="281889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6234808" y="2538224"/>
            <a:ext cx="83039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ctr"/>
            <a:r>
              <a:rPr lang="ru-RU" sz="600" b="1" dirty="0">
                <a:cs typeface="Aharoni" pitchFamily="2" charset="-79"/>
              </a:rPr>
              <a:t>Лица с ОВЗ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12" y="5701639"/>
            <a:ext cx="414389" cy="3916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73" y="5659349"/>
            <a:ext cx="352249" cy="418554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6839497" y="6093299"/>
            <a:ext cx="703871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Самозанятые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98" y="2194901"/>
            <a:ext cx="424938" cy="37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" name="TextBox 160"/>
          <p:cNvSpPr txBox="1"/>
          <p:nvPr/>
        </p:nvSpPr>
        <p:spPr>
          <a:xfrm>
            <a:off x="6726617" y="2539030"/>
            <a:ext cx="83039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ctr"/>
            <a:r>
              <a:rPr lang="ru-RU" sz="600" b="1" dirty="0">
                <a:cs typeface="Aharoni" pitchFamily="2" charset="-79"/>
              </a:rPr>
              <a:t>Туризм</a:t>
            </a:r>
          </a:p>
        </p:txBody>
      </p:sp>
      <p:pic>
        <p:nvPicPr>
          <p:cNvPr id="162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928" y="5661256"/>
            <a:ext cx="424938" cy="37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" name="TextBox 162"/>
          <p:cNvSpPr txBox="1"/>
          <p:nvPr/>
        </p:nvSpPr>
        <p:spPr>
          <a:xfrm>
            <a:off x="8028387" y="6058609"/>
            <a:ext cx="83039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ctr"/>
            <a:r>
              <a:rPr lang="ru-RU" sz="600" b="1" dirty="0">
                <a:cs typeface="Aharoni" pitchFamily="2" charset="-79"/>
              </a:rPr>
              <a:t>Туризм</a:t>
            </a:r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47" y="4975672"/>
            <a:ext cx="337730" cy="401302"/>
          </a:xfrm>
          <a:prstGeom prst="rect">
            <a:avLst/>
          </a:prstGeom>
        </p:spPr>
      </p:pic>
      <p:sp>
        <p:nvSpPr>
          <p:cNvPr id="165" name="TextBox 164"/>
          <p:cNvSpPr txBox="1"/>
          <p:nvPr/>
        </p:nvSpPr>
        <p:spPr>
          <a:xfrm>
            <a:off x="6838755" y="5375120"/>
            <a:ext cx="703871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Самозанятые</a:t>
            </a:r>
          </a:p>
        </p:txBody>
      </p:sp>
      <p:pic>
        <p:nvPicPr>
          <p:cNvPr id="166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549" y="4975680"/>
            <a:ext cx="424938" cy="37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" name="TextBox 166"/>
          <p:cNvSpPr txBox="1"/>
          <p:nvPr/>
        </p:nvSpPr>
        <p:spPr>
          <a:xfrm>
            <a:off x="7342008" y="5373032"/>
            <a:ext cx="83039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ctr"/>
            <a:r>
              <a:rPr lang="ru-RU" sz="600" b="1" dirty="0">
                <a:cs typeface="Aharoni" pitchFamily="2" charset="-79"/>
              </a:rPr>
              <a:t>Туризм</a:t>
            </a:r>
          </a:p>
        </p:txBody>
      </p:sp>
      <p:pic>
        <p:nvPicPr>
          <p:cNvPr id="168" name="Picture 10" descr="C:\Users\b05frv\Downloads\famil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18" y="4118477"/>
            <a:ext cx="362886" cy="3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5436096" y="4509123"/>
            <a:ext cx="576064" cy="27691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Семейный </a:t>
            </a:r>
          </a:p>
          <a:p>
            <a:r>
              <a:rPr lang="ru-RU" sz="600" b="1" dirty="0">
                <a:cs typeface="Aharoni" pitchFamily="2" charset="-79"/>
              </a:rPr>
              <a:t>бизнес</a:t>
            </a:r>
          </a:p>
        </p:txBody>
      </p:sp>
      <p:pic>
        <p:nvPicPr>
          <p:cNvPr id="170" name="Picture 9" descr="C:\Users\b05frv\Downloads\coup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23" y="2178986"/>
            <a:ext cx="289536" cy="31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TextBox 170"/>
          <p:cNvSpPr txBox="1"/>
          <p:nvPr/>
        </p:nvSpPr>
        <p:spPr>
          <a:xfrm>
            <a:off x="7351011" y="2492900"/>
            <a:ext cx="782069" cy="27691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Серебряный бизнес</a:t>
            </a:r>
          </a:p>
        </p:txBody>
      </p:sp>
      <p:pic>
        <p:nvPicPr>
          <p:cNvPr id="172" name="Рисунок 17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11" y="1698147"/>
            <a:ext cx="321237" cy="289239"/>
          </a:xfrm>
          <a:prstGeom prst="rect">
            <a:avLst/>
          </a:prstGeom>
        </p:spPr>
      </p:pic>
      <p:sp>
        <p:nvSpPr>
          <p:cNvPr id="173" name="TextBox 172"/>
          <p:cNvSpPr txBox="1"/>
          <p:nvPr/>
        </p:nvSpPr>
        <p:spPr>
          <a:xfrm>
            <a:off x="7774056" y="1994324"/>
            <a:ext cx="83039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ctr"/>
            <a:r>
              <a:rPr lang="ru-RU" sz="600" b="1" dirty="0">
                <a:cs typeface="Aharoni" pitchFamily="2" charset="-79"/>
              </a:rPr>
              <a:t>Молодежь</a:t>
            </a:r>
          </a:p>
        </p:txBody>
      </p:sp>
      <p:pic>
        <p:nvPicPr>
          <p:cNvPr id="174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3" y="4212121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19" y="4180446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TextBox 175"/>
          <p:cNvSpPr txBox="1"/>
          <p:nvPr/>
        </p:nvSpPr>
        <p:spPr>
          <a:xfrm>
            <a:off x="6948264" y="4505977"/>
            <a:ext cx="380284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011884" y="4540480"/>
            <a:ext cx="61282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pic>
        <p:nvPicPr>
          <p:cNvPr id="178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02" y="4221088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TextBox 178"/>
          <p:cNvSpPr txBox="1"/>
          <p:nvPr/>
        </p:nvSpPr>
        <p:spPr>
          <a:xfrm>
            <a:off x="7277016" y="4526346"/>
            <a:ext cx="305517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С/Х</a:t>
            </a:r>
          </a:p>
        </p:txBody>
      </p:sp>
      <p:pic>
        <p:nvPicPr>
          <p:cNvPr id="180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11" y="4149082"/>
            <a:ext cx="350189" cy="3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TextBox 180"/>
          <p:cNvSpPr txBox="1"/>
          <p:nvPr/>
        </p:nvSpPr>
        <p:spPr>
          <a:xfrm>
            <a:off x="7607962" y="4528453"/>
            <a:ext cx="525746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20" y="1702410"/>
            <a:ext cx="402960" cy="28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TextBox 181"/>
          <p:cNvSpPr txBox="1"/>
          <p:nvPr/>
        </p:nvSpPr>
        <p:spPr>
          <a:xfrm>
            <a:off x="8278110" y="2006095"/>
            <a:ext cx="83039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ctr"/>
            <a:r>
              <a:rPr lang="ru-RU" sz="600" b="1" dirty="0">
                <a:cs typeface="Aharoni" pitchFamily="2" charset="-79"/>
              </a:rPr>
              <a:t>СКФО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145" y="2178985"/>
            <a:ext cx="375451" cy="35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" name="TextBox 182"/>
          <p:cNvSpPr txBox="1"/>
          <p:nvPr/>
        </p:nvSpPr>
        <p:spPr>
          <a:xfrm>
            <a:off x="7966396" y="2495899"/>
            <a:ext cx="503542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Экспорт</a:t>
            </a:r>
          </a:p>
        </p:txBody>
      </p:sp>
      <p:pic>
        <p:nvPicPr>
          <p:cNvPr id="184" name="Рисунок 18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633" y="2248001"/>
            <a:ext cx="253700" cy="281889"/>
          </a:xfrm>
          <a:prstGeom prst="rect">
            <a:avLst/>
          </a:prstGeom>
        </p:spPr>
      </p:pic>
      <p:sp>
        <p:nvSpPr>
          <p:cNvPr id="185" name="TextBox 184"/>
          <p:cNvSpPr txBox="1"/>
          <p:nvPr/>
        </p:nvSpPr>
        <p:spPr>
          <a:xfrm>
            <a:off x="8276289" y="2499075"/>
            <a:ext cx="83039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ctr"/>
            <a:r>
              <a:rPr lang="ru-RU" sz="600" b="1" dirty="0">
                <a:cs typeface="Aharoni" pitchFamily="2" charset="-79"/>
              </a:rPr>
              <a:t>Лица с ОВЗ</a:t>
            </a:r>
          </a:p>
        </p:txBody>
      </p:sp>
      <p:pic>
        <p:nvPicPr>
          <p:cNvPr id="186" name="Picture 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99" y="3414227"/>
            <a:ext cx="375451" cy="35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" name="TextBox 186"/>
          <p:cNvSpPr txBox="1"/>
          <p:nvPr/>
        </p:nvSpPr>
        <p:spPr>
          <a:xfrm>
            <a:off x="8495450" y="3731142"/>
            <a:ext cx="503542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Экспорт</a:t>
            </a:r>
          </a:p>
        </p:txBody>
      </p:sp>
      <p:pic>
        <p:nvPicPr>
          <p:cNvPr id="190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84" y="5045519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28" y="5064590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52" y="4998413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TextBox 192"/>
          <p:cNvSpPr txBox="1"/>
          <p:nvPr/>
        </p:nvSpPr>
        <p:spPr>
          <a:xfrm>
            <a:off x="5436100" y="5350776"/>
            <a:ext cx="305517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С/Х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5885629" y="5358448"/>
            <a:ext cx="380284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6251317" y="5358448"/>
            <a:ext cx="61282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pic>
        <p:nvPicPr>
          <p:cNvPr id="196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82" y="4965732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529" y="5044333"/>
            <a:ext cx="321806" cy="3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TextBox 197"/>
          <p:cNvSpPr txBox="1"/>
          <p:nvPr/>
        </p:nvSpPr>
        <p:spPr>
          <a:xfrm>
            <a:off x="7956376" y="5373690"/>
            <a:ext cx="525746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8411605" y="5392951"/>
            <a:ext cx="525746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pic>
        <p:nvPicPr>
          <p:cNvPr id="200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835" y="4236798"/>
            <a:ext cx="402960" cy="28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" name="TextBox 200"/>
          <p:cNvSpPr txBox="1"/>
          <p:nvPr/>
        </p:nvSpPr>
        <p:spPr>
          <a:xfrm>
            <a:off x="8388426" y="4540480"/>
            <a:ext cx="830395" cy="18457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ctr"/>
            <a:r>
              <a:rPr lang="ru-RU" sz="600" b="1" dirty="0">
                <a:cs typeface="Aharoni" pitchFamily="2" charset="-79"/>
              </a:rPr>
              <a:t>СКФО</a:t>
            </a:r>
          </a:p>
        </p:txBody>
      </p:sp>
    </p:spTree>
    <p:extLst>
      <p:ext uri="{BB962C8B-B14F-4D97-AF65-F5344CB8AC3E}">
        <p14:creationId xmlns:p14="http://schemas.microsoft.com/office/powerpoint/2010/main" val="41821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45541"/>
              </p:ext>
            </p:extLst>
          </p:nvPr>
        </p:nvGraphicFramePr>
        <p:xfrm>
          <a:off x="185052" y="764705"/>
          <a:ext cx="8773898" cy="6568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045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Направление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Критерии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806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Дальневосточный федеральный округ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округа.</a:t>
                      </a:r>
                      <a:endParaRPr lang="ru-RU" sz="9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5486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Монопрофильные муниципальные подразделения (моногорода</a:t>
                      </a: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или осуществляет свою деятельность на территории </a:t>
                      </a:r>
                      <a:r>
                        <a:rPr lang="ru-RU" sz="9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монопрофильного</a:t>
                      </a: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муниципального подразделения (моногорода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).</a:t>
                      </a:r>
                      <a:endParaRPr lang="ru-RU" sz="9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Сельскохозяйственная кооперация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сельскохозяйственным производственным или потребительским кооперативом или членом сельскохозяйственного потребительского кооператива – крестьянским (фермерским) 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хозяйством.</a:t>
                      </a:r>
                      <a:endParaRPr lang="ru-RU" sz="9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1371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Женское предпринимательство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обществом с ограниченной ответственностью, при условии, что единоличным исполнительным органом такой организации является женщина – гражданка РФ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и/или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- 50% и более долей в уставном капитале организации принадлежит физическим лицам – женщинам, являющимся гражданами РФ,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индивидуальным предпринимателем–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женщиной, гражданкой РФ.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Северо-Кавказский федеральный округ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Северо-Кавказского федерального округа.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150876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Серебряный бизнес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менее 45 лет и не более 65 лет или юридические лица, при условии, что единоличным исполнительным органом такого юридического лица является гражданин (-ка) РФ в возрасте не менее 45 лет и не более 65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900" kern="12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соответствующий любому из перечисленных 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условий:</a:t>
                      </a:r>
                      <a:endParaRPr lang="en-US" sz="90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900" kern="120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 в штате субъекта МСП превышает 30% от общего числа сотрудников в штате субъекта МСП на дату подачи кредитной заявки;</a:t>
                      </a:r>
                    </a:p>
                    <a:p>
                      <a:pPr marL="0" indent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доля </a:t>
                      </a: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лет, принятых субъектом МСП на работу в течение последних двух лет до даты подачи кредитной заявки, превышает 30% от общего числа сотрудников субъекта МСП, принятых им на работу в течение этого периода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685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Газели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Субъект МСП, предоставивший решение экспертного совета при рабочей группе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</a:t>
                      </a:r>
                      <a:r>
                        <a:rPr lang="ru-RU" sz="900" dirty="0" err="1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импортозамещения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(или) производящим экспортную продукцию и услуги или иного уполномоченного органа, утвержденного АО «Корпорация МСП», определившего высокую степень инновационной активности данного субъекта МСП.</a:t>
                      </a:r>
                      <a:endParaRPr lang="ru-RU" sz="9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960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Самозанятые</a:t>
                      </a:r>
                      <a:endParaRPr lang="ru-RU" sz="900" b="1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Физическое лицо, не являющееся индивидуальным предпринимателем, и применяющее специальный налоговый режим «Налог на профессиональный доход», соответствующее требованиям Федерального закона от 24.07.2007 года № 209-ФЗ «О развитии малого и среднего предпринимательства в Российской Федерации» и иным нормативным актам;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предприниматель, применяющий специальный налоговый режим «Налог на профессиональный доход», соответствующий требованиям Федерального закона от 24.07.2007 года № 209-ФЗ «О развитии малого и среднего предпринимательства в Российской Федерации» и иным нормативным актам.</a:t>
                      </a:r>
                      <a:endParaRPr lang="ru-RU" sz="9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4" y="188641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defTabSz="7992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9" y="116632"/>
            <a:ext cx="5914999" cy="868958"/>
          </a:xfrm>
        </p:spPr>
        <p:txBody>
          <a:bodyPr/>
          <a:lstStyle/>
          <a:p>
            <a:pPr algn="l"/>
            <a:r>
              <a:rPr lang="ru-RU" sz="3600" dirty="0">
                <a:latin typeface="Arial" pitchFamily="34" charset="0"/>
                <a:cs typeface="Arial" pitchFamily="34" charset="0"/>
              </a:rPr>
              <a:t>О Банке</a:t>
            </a:r>
          </a:p>
        </p:txBody>
      </p:sp>
      <p:sp>
        <p:nvSpPr>
          <p:cNvPr id="51" name="Дуга 50"/>
          <p:cNvSpPr/>
          <p:nvPr/>
        </p:nvSpPr>
        <p:spPr>
          <a:xfrm rot="5075208">
            <a:off x="-929388" y="-2901499"/>
            <a:ext cx="6293850" cy="11765965"/>
          </a:xfrm>
          <a:prstGeom prst="arc">
            <a:avLst>
              <a:gd name="adj1" fmla="val 16191711"/>
              <a:gd name="adj2" fmla="val 1229268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49" tIns="45676" rIns="91349" bIns="45676"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331640" y="6119466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848376" y="3311951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84281" y="4355282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048177" y="5005471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968056" y="5480918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275856" y="5956399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31640" y="6335494"/>
            <a:ext cx="1260140" cy="26152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1999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239852" y="6047459"/>
            <a:ext cx="1260140" cy="26152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2004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32040" y="5615413"/>
            <a:ext cx="1260140" cy="26152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12160" y="5111356"/>
            <a:ext cx="1260140" cy="26152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56276" y="4300321"/>
            <a:ext cx="1260140" cy="26152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20372" y="3050014"/>
            <a:ext cx="1260140" cy="26152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5536" y="5669054"/>
            <a:ext cx="1512168" cy="4307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Учреждено</a:t>
            </a:r>
          </a:p>
          <a:p>
            <a:pPr algn="r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АО «МСП Банк»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979721" y="5401923"/>
            <a:ext cx="2039813" cy="60007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государственную программу финансовой поддержки МСП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139953" y="4824119"/>
            <a:ext cx="1728192" cy="60007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гарантийную поддержку МСП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292080" y="4209150"/>
            <a:ext cx="1461058" cy="769353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национальной гарантийной системы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96492" y="3744366"/>
            <a:ext cx="2039813" cy="4307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96313" y="3066313"/>
            <a:ext cx="2244043" cy="4307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реализации Национального проекта МСП</a:t>
            </a:r>
          </a:p>
        </p:txBody>
      </p:sp>
      <p:sp>
        <p:nvSpPr>
          <p:cNvPr id="23" name="Овал 22"/>
          <p:cNvSpPr/>
          <p:nvPr/>
        </p:nvSpPr>
        <p:spPr>
          <a:xfrm>
            <a:off x="8028384" y="2620693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51005" y="2375306"/>
            <a:ext cx="1260140" cy="26152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2335" y="2375053"/>
            <a:ext cx="2244043" cy="4307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антикризисных мерах поддержки МСП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1466" y="1234105"/>
            <a:ext cx="77768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- дочерняя организация АО «Корпорация «МСП»  - института развития в сфере поддержки малого и среднего предпринимательства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Банк видит своей миссией, с одной стороны, продолжение финансовой поддержки малого и среднего предпринимательства, в первую очередь - сегментов, входящих в число приоритетов Корпорации МСП и государства, с другой стороны – задание новых современных стандартов на рынке финансирования МСП путем внедрения передовых</a:t>
            </a:r>
            <a:r>
              <a:rPr lang="en-US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технологий и решений.</a:t>
            </a:r>
            <a:endParaRPr lang="ru-RU" sz="1100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7" y="2474021"/>
            <a:ext cx="5132553" cy="218512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marL="285462" indent="-285462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 с универсальной лицензией (Лицензия Банка России на осуществление банковских операций выдана Банку 25.01.2000)</a:t>
            </a:r>
          </a:p>
          <a:p>
            <a:pPr marL="285462" indent="-285462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рынка ценных бумаг (Лицензии профессионального участника рынка ценных бумаг)</a:t>
            </a:r>
          </a:p>
          <a:p>
            <a:pPr marL="285462" indent="-285462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Рейтинги ведущих агентств: </a:t>
            </a:r>
          </a:p>
          <a:p>
            <a:pPr marL="285462" indent="428191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А+ (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RU)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Прогноз «Стабильный» (АКРА)</a:t>
            </a:r>
          </a:p>
          <a:p>
            <a:pPr marL="285462" lvl="1" indent="428191">
              <a:buFont typeface="Wingdings" panose="05000000000000000000" pitchFamily="2" charset="2"/>
              <a:buChar char="§"/>
            </a:pPr>
            <a:r>
              <a:rPr lang="en-US" sz="11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ruA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Прогноз «Стабильный» (Эксперт РА)</a:t>
            </a:r>
          </a:p>
          <a:p>
            <a:pPr marL="285462" indent="428191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462" indent="428191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462" indent="428191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742199" lvl="1" indent="-285462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407594"/>
              </p:ext>
            </p:extLst>
          </p:nvPr>
        </p:nvGraphicFramePr>
        <p:xfrm>
          <a:off x="185052" y="721444"/>
          <a:ext cx="8773898" cy="623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23317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Стартапы</a:t>
                      </a:r>
                      <a:endParaRPr lang="ru-RU" sz="900" b="1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 даты регистрации которого на дату обращения в Банк прошло не более 5 лет, или субъект МСП, который с даты государственной регистрации не осуществлял производство (реализацию услуги) или осуществлял в незначительном объеме</a:t>
                      </a:r>
                      <a:r>
                        <a:rPr lang="en-US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незначительный объем производства (реализации услуги) определяется как доля менее 25% от максимального объема производства (реализации услуги), предусмотренного бизнес-планом проекта</a:t>
                      </a:r>
                      <a:r>
                        <a:rPr lang="en-US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endParaRPr lang="en-US" sz="900" b="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субъекта МСП и (или) реализуемый проект соответствуют одному из следующих критериев: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реализуется в высокотехнологичных отраслях (информационные технологии, биотехнологии, робототехника, станкостроение, фармацевтика) и (или) в отраслях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утвержденные Указом Президента Российской Федерации от 7 июля 2011 г.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деятельность субъекта МСП или реализация проекта осуществляется в Приоритетных отраслях  с использованием инноваций и (или) высоких технологий, позволяющих создать новый для рынка продукт или продукт с более высокими качественными характеристиками по сравнению с существующими аналогичными продуктами на рынке или экспортно ориентированный импортозамещающий продукт;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Соответствие деятельности субъекта МСП и (или) реализуемого им проекта критериям отнесения к </a:t>
                      </a:r>
                      <a:r>
                        <a:rPr lang="ru-RU" sz="90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Стартапу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подтверждается заключением организаций, оказывающих услуги по проведению научной, технической экспертизы, бизнес-экспертизы проектов субъектов МСП, в том числе в целях развития исследований, разработок субъектов МСП и коммерциализации их результатов.</a:t>
                      </a:r>
                      <a:endParaRPr lang="en-US" sz="900" b="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5486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Экспортно-ориентированные компании либо экспортеры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осуществляющие поставки производимой продукции на зарубежные рынки (далее – экспортеры) в рамках соответствующего контракта или производители, заключившие с экспортером договор на поставку производимой ими продукции на зарубежные рынки.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1889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Спорт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ru-RU" sz="90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убъекты</a:t>
                      </a:r>
                      <a:r>
                        <a:rPr lang="ru-RU" sz="9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МСП 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r>
                        <a:rPr lang="ru-RU" sz="9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реализующие проекты в области создания, развития, управления, обеспечения функционирования объектов спортивной инфраструктуры, спортивного оборудования и инвентаря, в </a:t>
                      </a:r>
                      <a:r>
                        <a:rPr lang="ru-RU" sz="90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т.ч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соответствии с Бизнес планом, сформированным на портале "Бизнес-навигатор МСП" на цели, реализуемые в сфере физической культуры и спорта;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и/или</a:t>
                      </a:r>
                      <a:r>
                        <a:rPr lang="ru-RU" sz="9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исполняющие контракты в соответствии с Федеральными законами 223-ФЗ и 44-ФЗ: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•</a:t>
                      </a:r>
                      <a:r>
                        <a:rPr lang="en-US" sz="9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цели поставки и/или ремонта спортивного оборудования, поставки и/или ремонта спортивного инвентаря, а также на цели финансирования инвестиций в области создания и развития объектов спортивной инфраструктуры, спортивного оборудования и инвентаря;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•</a:t>
                      </a:r>
                      <a:r>
                        <a:rPr lang="en-US" sz="9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цели обеспечения организации и проведения спортивных мероприятий, включенных в Единый календарный план межрегиональных, всероссийских и международных физкультурных мероприятий и спортивных мероприятий на соответствующий календарный год, утверждаемый приказом Министерства спорта Российской Федерации, а также спортивных мероприятий, проводимых в соответствии с приказами Министерства спорта Российской Федерации.</a:t>
                      </a:r>
                    </a:p>
                  </a:txBody>
                  <a:tcPr marL="63305" marR="63305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Семейный бизнес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соответствующие любому из перечисленных условий: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предприниматели, наемными работниками которых являются члены их семей (не менее одного);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Юридические лица, в штате, которых работают члены семьи (не менее одного) лица/лиц (одной семьи),  которым принадлежит 100% долей в уставном капитале.</a:t>
                      </a:r>
                    </a:p>
                  </a:txBody>
                  <a:tcPr marL="63305" marR="63305" marT="0" marB="0"/>
                </a:tc>
              </a:tr>
              <a:tr h="41148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Участники закупок у крупнейших заказчиков по 223-ФЗ, 44-ФЗ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в течение последних 2 лет заключал хотя бы 1 контракт в рамках Федеральных законов 223-ФЗ и 44-ФЗ.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4" y="44624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defTabSz="7992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437292"/>
              </p:ext>
            </p:extLst>
          </p:nvPr>
        </p:nvGraphicFramePr>
        <p:xfrm>
          <a:off x="185052" y="620688"/>
          <a:ext cx="8773898" cy="64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205224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911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бизнес которых пострадал от стихийных бедствий.</a:t>
                      </a:r>
                    </a:p>
                  </a:txBody>
                  <a:tcPr marL="63305" marR="63305" marT="0" marB="0"/>
                </a:tc>
              </a:tr>
              <a:tr h="41148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Молодежь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более 30 лет или юридические лица, при условии, что единоличным исполнительным органом такого юридического лица является гражданин (-ка) РФ в возрасте не более 30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90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150876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Лица с ограниченными возможностями здоровья (ОВЗ)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Субъекты МСП:</a:t>
                      </a:r>
                      <a:endParaRPr lang="ru-RU" sz="9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Индивидуальный предприниматель, являющийся лицом с ОВЗ.</a:t>
                      </a:r>
                      <a:endParaRPr lang="ru-RU" sz="9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или</a:t>
                      </a:r>
                      <a:endParaRPr lang="ru-RU" sz="9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Юридическое лицо, 20% и более долей в уставном капитале которого принадлежит лицам с ОВЗ.</a:t>
                      </a:r>
                      <a:endParaRPr lang="ru-RU" sz="9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и/или</a:t>
                      </a:r>
                      <a:endParaRPr lang="ru-RU" sz="9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2. Субъект МСП обеспечивает занятость лицам с ОВЗ при условии, что по итогам 12 месяцев, предшествующих месяцу подачи заявки на получение кредита в Банке, среднесписочная численность лиц с ОВЗ составляет не менее 25%, а доля расходов в фонде оплаты труда, приходящихся на лиц с ОВЗ, - не менее 12%.</a:t>
                      </a:r>
                      <a:endParaRPr lang="ru-RU" sz="9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При этом лица с ОВЗ признаются таковыми в случае наличия у них документа (справки), соответствующего Приказу Минздравсоцразвития России от 24.11.2010 г. №1031н, актуального на дату подачи заявки на получение кредита в Банке.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12008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Туризм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осуществляющие деятельность в сфере туризма.   Проект паспорта национального проекта 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«Малое и среднее предпринимательство и поддержка индивидуальной предпринимательской инициативы»</a:t>
                      </a:r>
                    </a:p>
                  </a:txBody>
                  <a:tcPr marL="63305" marR="63305" marT="0" marB="0"/>
                </a:tc>
              </a:tr>
              <a:tr h="312008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Фасоль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осуществляющие сотрудничество с ООО «Метро Кэш энд Кэрри Россия» в рамках заключенного договора, с целью открытия мини-</a:t>
                      </a:r>
                      <a:r>
                        <a:rPr lang="ru-RU" sz="90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маркетов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 и/или развития бизнеса в открытых мини-</a:t>
                      </a:r>
                      <a:r>
                        <a:rPr lang="ru-RU" sz="90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маркетах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246888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Городская экономика и комфортная городская среда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Реализовывает проект в отраслях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жилищно-коммунальное хозяйство (тепло-, водо-, электроснабжение, водоотведение, очистные сооружения);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комплексное развитие и благоустройство городской территории;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"умный город";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общественный транспорт;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вывоз, в том числе механизированным способом, и утилизация твердых коммунальных отходов;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благоустройство улично-дорожной сети;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городское освещение;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создание культурно-досуговой и социальной инфраструктуры;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общественное питание, </a:t>
                      </a:r>
                      <a:r>
                        <a:rPr lang="ru-RU" sz="90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гостинично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-ресторанный бизнес;</a:t>
                      </a:r>
                    </a:p>
                    <a:p>
                      <a:pPr marL="171450" indent="-17145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в сфере розничной торговли;</a:t>
                      </a:r>
                    </a:p>
                    <a:p>
                      <a:pPr marL="171450" indent="-17145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здравоохранение.</a:t>
                      </a:r>
                      <a:endParaRPr lang="ru-RU" sz="90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Реализовывает проект в отраслях (п.1) на территории городов: Архангельск, Астрахань, Барнаул, Белгород, Владивосток, Владимир, Волгоград, Воронеж, Екатеринбург, Иваново, Ижевск, Калининград, Калуга, Кемерово, Киров, Кострома, Краснодар, Красноярск, Липецк, Магадан, Нижний Новгород, Новосибирск, Омск, Оренбург, Пермь, Петропавловск-Камчатский, Ростов-на-Дону, Рязань, Самара, Саратов, Сергиев Посад, Суздаль, Сургут, Томск, Тула, Тюмень, Улан-Удэ, Ульяновск, Уфа, Хабаровск, Челябинск, Южно-Сахалинск, Якутск, Ярославль.</a:t>
                      </a:r>
                    </a:p>
                  </a:txBody>
                  <a:tcPr marL="63305" marR="63305" marT="0" marB="0"/>
                </a:tc>
              </a:tr>
              <a:tr h="822960">
                <a:tc>
                  <a:txBody>
                    <a:bodyPr/>
                    <a:lstStyle/>
                    <a:p>
                      <a:pPr marL="0" marR="0" indent="0" algn="just" defTabSz="107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214-ФЗ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юридические лица, включенные в единый реестр субъектов малого и среднего предпринимательства и соответствующие требованиям статей 4 и 14 Федерального закона от 24.07.2007 года № 209-ФЗ «О развитии малого и среднего предпринимательства в Российской Федерации» и иным нормативным актам (в том числе, отсутствие в выписке из ЕГРЮЛ Субъекта МСП основного или дополнительного вида деятельности, связанного с производством и (или) реализацией подакцизных товаров в соответствии со ст. 181 Налогового кодекса Российской Федерации или добычей и (или) реализацией полезных ископаемых (за исключением общераспространенных)). </a:t>
                      </a: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4" y="44624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defTabSz="7992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pPr algn="l"/>
            <a:r>
              <a:rPr lang="ru-RU" sz="2400" dirty="0">
                <a:latin typeface="Arial" pitchFamily="34" charset="0"/>
                <a:cs typeface="Arial" pitchFamily="34" charset="0"/>
              </a:rPr>
              <a:t>Основные преимущества кредитных продуктов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МСП Банка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30454"/>
            <a:ext cx="8784980" cy="2662762"/>
          </a:xfrm>
          <a:prstGeom prst="rect">
            <a:avLst/>
          </a:prstGeom>
          <a:noFill/>
        </p:spPr>
        <p:txBody>
          <a:bodyPr wrap="square" lIns="76698" tIns="38345" rIns="76698" bIns="38345">
            <a:spAutoFit/>
          </a:bodyPr>
          <a:lstStyle/>
          <a:p>
            <a:pPr marL="383485" indent="-383485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Фиксированные низкие ставки</a:t>
            </a:r>
          </a:p>
          <a:p>
            <a:pPr marL="383485" indent="-383485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Уполномоченный Банк по всем госпрограммам льготного кредитования 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485" indent="-383485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Дистанционная подача заявок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485" indent="-383485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Инвестиционное кредитование  на длительный срок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485" indent="-383485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Особые условия рассмотрения для приоритетных и социально-значимых  ниш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918687"/>
              </p:ext>
            </p:extLst>
          </p:nvPr>
        </p:nvGraphicFramePr>
        <p:xfrm>
          <a:off x="323528" y="908720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84104" y="1844827"/>
            <a:ext cx="1495739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4106" y="2852939"/>
            <a:ext cx="572409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4106" y="4149083"/>
            <a:ext cx="1882063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207" y="316217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674" y="445832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409" y="2156682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2172" y="2318689"/>
            <a:ext cx="1800200" cy="24613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1 0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00 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51696" y="3162180"/>
            <a:ext cx="3152752" cy="70779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marL="171275" indent="-171275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 млн руб. –  до 24 часов</a:t>
            </a:r>
          </a:p>
          <a:p>
            <a:pPr marL="171275" indent="-171275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100 млн руб. –  до 2 рабочих дней</a:t>
            </a:r>
          </a:p>
          <a:p>
            <a:pPr marL="171275" indent="-171275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от 1000 млн руб. –  до 5 рабочих дней</a:t>
            </a:r>
          </a:p>
        </p:txBody>
      </p:sp>
      <p:sp>
        <p:nvSpPr>
          <p:cNvPr id="29" name="Freeform 5"/>
          <p:cNvSpPr/>
          <p:nvPr/>
        </p:nvSpPr>
        <p:spPr>
          <a:xfrm>
            <a:off x="323528" y="116633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defTabSz="7992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3" y="1862378"/>
            <a:ext cx="4319099" cy="3734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2172" y="4437115"/>
            <a:ext cx="3172276" cy="1208725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275" indent="-171275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млн рублей - 4 % годовых, но не менее 999 рублей;</a:t>
            </a:r>
          </a:p>
          <a:p>
            <a:pPr marL="171275" indent="-171275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до 5 млн рублей включительно для самозанятых – 2% годовых;</a:t>
            </a:r>
          </a:p>
          <a:p>
            <a:pPr marL="171275" indent="-171275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млн руб. до 50 млн рублей - 3 % годовых;</a:t>
            </a:r>
          </a:p>
          <a:p>
            <a:pPr marL="171275" indent="-171275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50 млн руб. до 1 млрд рублей - от 2 % до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годовых.</a:t>
            </a: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pPr algn="l"/>
            <a:r>
              <a:rPr lang="ru-RU" sz="2400" dirty="0">
                <a:latin typeface="Arial" pitchFamily="34" charset="0"/>
                <a:cs typeface="Arial" pitchFamily="34" charset="0"/>
              </a:rPr>
              <a:t>Основные преимущества гарантийных продуктов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МСП Банка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30452"/>
            <a:ext cx="8784980" cy="3401426"/>
          </a:xfrm>
          <a:prstGeom prst="rect">
            <a:avLst/>
          </a:prstGeom>
          <a:noFill/>
        </p:spPr>
        <p:txBody>
          <a:bodyPr wrap="square" lIns="76698" tIns="38345" rIns="76698" bIns="38345">
            <a:spAutoFit/>
          </a:bodyPr>
          <a:lstStyle/>
          <a:p>
            <a:pPr marL="383485" indent="-383485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</a:t>
            </a: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банка с госучастием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485" indent="-383485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Автоматизированная система выдачи электронных банковских гарантий</a:t>
            </a:r>
          </a:p>
          <a:p>
            <a:pPr marL="383485" indent="-383485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Оформление через интернет</a:t>
            </a:r>
          </a:p>
          <a:p>
            <a:pPr marL="383485" indent="-383485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Сокращенные сроки рассмотрения заявок</a:t>
            </a:r>
          </a:p>
          <a:p>
            <a:pPr marL="383485" indent="-383485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Открытие расчетного счета не требуется</a:t>
            </a:r>
          </a:p>
          <a:p>
            <a:pPr marL="383485" indent="-383485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Предварительное решение по 2 документам</a:t>
            </a:r>
          </a:p>
          <a:p>
            <a:pPr marL="383485" indent="-383485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10 млн рублей – без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28800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36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8" t="10288" r="18256" b="39868"/>
          <a:stretch/>
        </p:blipFill>
        <p:spPr bwMode="auto">
          <a:xfrm>
            <a:off x="251760" y="980229"/>
            <a:ext cx="8172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6268" y="411582"/>
            <a:ext cx="6141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3933057"/>
            <a:ext cx="2880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5" y="3717033"/>
            <a:ext cx="254124" cy="36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7"/>
            <a:ext cx="8175004" cy="113868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endParaRPr lang="en-US" sz="1700" dirty="0"/>
          </a:p>
          <a:p>
            <a:r>
              <a:rPr lang="ru-RU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8 800 30 20 100, </a:t>
            </a:r>
          </a:p>
          <a:p>
            <a:r>
              <a:rPr lang="ru-RU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361381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defTabSz="7992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" y="0"/>
            <a:ext cx="2109614" cy="1147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05" y="36701"/>
            <a:ext cx="2233488" cy="1016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249714"/>
            <a:ext cx="7632848" cy="553909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5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Бесплатный онлайн ресурс для тех, кто хочет открыть или расширить свой бизнес, работать честно и легально, зарабатывать на свое будущее и будущее своих детей  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323528" y="1988842"/>
            <a:ext cx="3600400" cy="504056"/>
          </a:xfrm>
          <a:prstGeom prst="homePlat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r>
              <a:rPr lang="ru-RU" dirty="0" smtClean="0"/>
              <a:t>Зайди на портал Бизнес-навигатора МСП </a:t>
            </a:r>
            <a:r>
              <a:rPr lang="en-US" dirty="0" smtClean="0"/>
              <a:t>smbn.ru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4283968" y="1988842"/>
            <a:ext cx="3600400" cy="504056"/>
          </a:xfrm>
          <a:prstGeom prst="homePlat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r>
              <a:rPr lang="ru-RU" dirty="0" smtClean="0"/>
              <a:t>Зарегистрируйся, заполнив простую форму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5" y="2670823"/>
            <a:ext cx="6334114" cy="369243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 помощью портала Бизнес-навигатора МСП вы можете:</a:t>
            </a:r>
            <a:endParaRPr lang="ru-RU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8" y="3140968"/>
            <a:ext cx="781050" cy="704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5" y="3861053"/>
            <a:ext cx="1149490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Выбрать бизнес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3126" y="3212976"/>
            <a:ext cx="2202731" cy="732386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Вы узнаете какой бизнес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открыть в вашем городе,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какие для этого нужны инвестиции и документы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3" y="4221096"/>
            <a:ext cx="847725" cy="676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500" y="4982984"/>
            <a:ext cx="1638406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Рассчитать бизнес-план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3128" y="4138038"/>
            <a:ext cx="2202731" cy="89116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Бизнес-навигатор содержит набор из более 300 типовых бизнес-планов, основанных на реальной практике более 5000 российских предпринимателей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92063"/>
            <a:ext cx="819150" cy="6572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499" y="6279129"/>
            <a:ext cx="1654436" cy="4000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Узнать, где взять кредит</a:t>
            </a:r>
          </a:p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и оформить гарантию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3128" y="5301209"/>
            <a:ext cx="2202731" cy="104994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В навигаторе вы найдете контактные данные отделений банков и государственных гарантийных организаций в вашем городе, в которых можно получить финансовую поддержку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512" y="4107269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9512" y="5272633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72" y="3133725"/>
            <a:ext cx="876300" cy="7429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51923" y="3861053"/>
            <a:ext cx="2108086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Узнать о мерах поддержки МСП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7599" y="3083824"/>
            <a:ext cx="2202731" cy="89116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Мы собрали в единую базу все государственные и муниципальные организации, которые поддерживают малый и средний бизнес в вашем городе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355977" y="4107269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99" y="4370817"/>
            <a:ext cx="828675" cy="7143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07932" y="5041759"/>
            <a:ext cx="2119307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Подобрать в аренду помещение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3607" y="4221095"/>
            <a:ext cx="2202731" cy="89116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В навигаторе содержится база государственной и частной недвижимости. Данные недвижимости обновляются не реже одного раза в месяц.    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411986" y="5287972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2" y="5498554"/>
            <a:ext cx="685800" cy="6667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906388" y="6197247"/>
            <a:ext cx="1582301" cy="4000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Быть в курсе закупок</a:t>
            </a:r>
          </a:p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крупнейших заказчиков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83140" y="5293658"/>
            <a:ext cx="2202731" cy="104994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В навигаторе собраны планы закупок всех крупнейших компаний с государственным участием. В системе ежедневно актуализируются планы более 200 крупнейших заказчиков </a:t>
            </a:r>
          </a:p>
        </p:txBody>
      </p:sp>
    </p:spTree>
    <p:extLst>
      <p:ext uri="{BB962C8B-B14F-4D97-AF65-F5344CB8AC3E}">
        <p14:creationId xmlns:p14="http://schemas.microsoft.com/office/powerpoint/2010/main" val="16659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2924200" y="1493171"/>
            <a:ext cx="4464496" cy="4752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>
                <a:solidFill>
                  <a:srgbClr val="0072BC"/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>
                <a:solidFill>
                  <a:srgbClr val="0072BC"/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u="sng" dirty="0">
                <a:solidFill>
                  <a:srgbClr val="0072BC"/>
                </a:solidFill>
              </a:rPr>
              <a:t>mspbank.ru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30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0" name="Freeform 5"/>
          <p:cNvSpPr/>
          <p:nvPr/>
        </p:nvSpPr>
        <p:spPr>
          <a:xfrm>
            <a:off x="177550" y="44624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defTabSz="7992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Программам субсидирования процентной ставки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764712"/>
            <a:ext cx="4392488" cy="1367503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предлагает предприятиям малого и среднего бизнеса воспользоваться Программой субсидирования кредитования Министерства экономического развития РФ. </a:t>
            </a:r>
          </a:p>
          <a:p>
            <a:pPr algn="just"/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Снижение ставки происходит в рамках участия в реализации национального проекта «Малое и среднее предпринимательство и поддержка предпринимательской инициативы» и направлено на развитие и поддержку малых и средних компаний России.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4956" y="2636912"/>
            <a:ext cx="3615036" cy="24613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7% годовых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82" y="2330130"/>
            <a:ext cx="1670466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884958" y="3330558"/>
            <a:ext cx="1393146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920073" y="3710731"/>
            <a:ext cx="3328254" cy="70779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>
            <a:defPPr>
              <a:defRPr lang="ru-RU"/>
            </a:defPPr>
            <a:lvl1pPr>
              <a:defRPr sz="1000">
                <a:solidFill>
                  <a:srgbClr val="4D4D4D"/>
                </a:solidFill>
              </a:defRPr>
            </a:lvl1pPr>
          </a:lstStyle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инвестиционные цели: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  </a:t>
            </a:r>
            <a:r>
              <a:rPr lang="ru-RU" dirty="0">
                <a:latin typeface="Arial" pitchFamily="34" charset="0"/>
                <a:cs typeface="Arial" pitchFamily="34" charset="0"/>
              </a:rPr>
              <a:t>0,5 млн рублей и не более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млрд руб. </a:t>
            </a:r>
          </a:p>
          <a:p>
            <a:r>
              <a:rPr lang="ru-RU" b="1" u="sng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b="1" u="sng" dirty="0">
                <a:latin typeface="Arial" pitchFamily="34" charset="0"/>
                <a:cs typeface="Arial" pitchFamily="34" charset="0"/>
              </a:rPr>
              <a:t>пополнение оборотных средств: 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менее 0,5 млн рублей и не более 500 млн рублей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4958" y="4704241"/>
            <a:ext cx="1260098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884956" y="4988494"/>
            <a:ext cx="3825225" cy="40002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10 лет</a:t>
            </a:r>
          </a:p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пополнение оборотных средств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3-х лет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04866"/>
            <a:ext cx="632508" cy="6030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93" y="3148743"/>
            <a:ext cx="639863" cy="625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47" y="4540811"/>
            <a:ext cx="603089" cy="588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740" y="6381328"/>
            <a:ext cx="7696647" cy="338465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r>
              <a:rPr lang="en-US" sz="800" i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sz="800" i="1" dirty="0" smtClean="0">
                <a:latin typeface="Arial" pitchFamily="34" charset="0"/>
                <a:cs typeface="Arial" pitchFamily="34" charset="0"/>
              </a:rPr>
              <a:t>кредитные </a:t>
            </a:r>
            <a:r>
              <a:rPr lang="ru-RU" sz="800" i="1" dirty="0">
                <a:latin typeface="Arial" pitchFamily="34" charset="0"/>
                <a:cs typeface="Arial" pitchFamily="34" charset="0"/>
              </a:rPr>
              <a:t>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РФ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20" y="685411"/>
            <a:ext cx="3602365" cy="461667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716020" y="683171"/>
            <a:ext cx="3585543" cy="220216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/>
            <a:r>
              <a:rPr lang="ru-RU" sz="1100" b="1" dirty="0">
                <a:latin typeface="Arial" pitchFamily="34" charset="0"/>
                <a:cs typeface="Arial" pitchFamily="34" charset="0"/>
              </a:rPr>
              <a:t>Программа Минэкономразвития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5803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087641"/>
              </p:ext>
            </p:extLst>
          </p:nvPr>
        </p:nvGraphicFramePr>
        <p:xfrm>
          <a:off x="395536" y="1484785"/>
          <a:ext cx="7488832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51"/>
            <a:ext cx="7632848" cy="723186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 Допускаются страховые взносы (в Пенсионный фонд России, фонд социального страхования, фонд медицинского страхования), налог с зарплаты (НДФЛ).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40" y="2969931"/>
            <a:ext cx="1393146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9" y="2969929"/>
            <a:ext cx="1260098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9" y="2969931"/>
            <a:ext cx="1670466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9" y="332997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9" y="332997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3" y="328233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11" y="3329974"/>
            <a:ext cx="880185" cy="4000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1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7353" y="3329974"/>
            <a:ext cx="865759" cy="4000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5252" y="3446437"/>
            <a:ext cx="3188308" cy="24613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7% годовых 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6" y="116634"/>
            <a:ext cx="6419055" cy="648073"/>
          </a:xfrm>
        </p:spPr>
        <p:txBody>
          <a:bodyPr/>
          <a:lstStyle/>
          <a:p>
            <a:pPr algn="l"/>
            <a:r>
              <a:rPr lang="ru-RU" sz="3200" dirty="0">
                <a:latin typeface="Arial" pitchFamily="34" charset="0"/>
                <a:cs typeface="Arial" pitchFamily="34" charset="0"/>
              </a:rPr>
              <a:t>Продукты Банка</a:t>
            </a: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736619"/>
              </p:ext>
            </p:extLst>
          </p:nvPr>
        </p:nvGraphicFramePr>
        <p:xfrm>
          <a:off x="403700" y="4077073"/>
          <a:ext cx="7488832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Инвестиционное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1541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705" y="5517237"/>
            <a:ext cx="1393146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24" y="5517234"/>
            <a:ext cx="1260098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20" y="5517237"/>
            <a:ext cx="1670466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23" y="5877274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354" y="5862564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7" y="5829642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4" y="5877278"/>
            <a:ext cx="997205" cy="4000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000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*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15518" y="5877278"/>
            <a:ext cx="936291" cy="4000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>
                <a:latin typeface="Arial" pitchFamily="34" charset="0"/>
                <a:cs typeface="Arial" pitchFamily="34" charset="0"/>
              </a:rPr>
              <a:t>120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27" name="Freeform 5"/>
          <p:cNvSpPr/>
          <p:nvPr/>
        </p:nvSpPr>
        <p:spPr>
          <a:xfrm>
            <a:off x="433388" y="764706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defTabSz="7992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544" y="6474826"/>
            <a:ext cx="7560840" cy="33846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just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Кредитные 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 РФ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3092" y="6019152"/>
            <a:ext cx="1093385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7% годовых 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640848"/>
              </p:ext>
            </p:extLst>
          </p:nvPr>
        </p:nvGraphicFramePr>
        <p:xfrm>
          <a:off x="395536" y="980729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Контрактное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33388" y="2492896"/>
            <a:ext cx="3080252" cy="723186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231" y="4579971"/>
            <a:ext cx="1393146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3459087" y="4579971"/>
            <a:ext cx="1260098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940316" y="4579971"/>
            <a:ext cx="1670466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087" y="4929150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076" y="486350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34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07302" y="4940014"/>
            <a:ext cx="880185" cy="4000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26685" y="4940014"/>
            <a:ext cx="865759" cy="4000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36 месяцев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21" y="1699646"/>
            <a:ext cx="4476771" cy="273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9227" y="5466590"/>
            <a:ext cx="2016226" cy="104994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31429" y="5514152"/>
            <a:ext cx="2016226" cy="57360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срока действия контракта, увеличенного на 90 дней.</a:t>
            </a:r>
          </a:p>
        </p:txBody>
      </p:sp>
      <p:sp>
        <p:nvSpPr>
          <p:cNvPr id="27" name="Freeform 5"/>
          <p:cNvSpPr/>
          <p:nvPr/>
        </p:nvSpPr>
        <p:spPr>
          <a:xfrm>
            <a:off x="433388" y="260650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defTabSz="7992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8557" y="4992362"/>
            <a:ext cx="1093385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7% годовых </a:t>
            </a: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843663"/>
            <a:ext cx="3168352" cy="732386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рефинансирование кредитов  (займов), выданных другими кредитными организациями на оборотные и инвестиционные цели.</a:t>
            </a:r>
          </a:p>
        </p:txBody>
      </p:sp>
      <p:pic>
        <p:nvPicPr>
          <p:cNvPr id="29" name="Picture 2" descr="C:\Users\b05frv\Desktop\Depositphotos_58440907_original-val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700808"/>
            <a:ext cx="4971764" cy="26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23534" y="2937605"/>
            <a:ext cx="1282540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5" y="4448150"/>
            <a:ext cx="11607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5" y="4448150"/>
            <a:ext cx="15342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1" y="5099942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12" y="4916581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4" y="3465650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104994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9"/>
            <a:ext cx="2539516" cy="104994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1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1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до 1000 млн рублей</a:t>
            </a:r>
          </a:p>
        </p:txBody>
      </p:sp>
      <p:sp>
        <p:nvSpPr>
          <p:cNvPr id="16" name="Freeform 5"/>
          <p:cNvSpPr/>
          <p:nvPr/>
        </p:nvSpPr>
        <p:spPr>
          <a:xfrm>
            <a:off x="377064" y="260650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defTabSz="7992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918477"/>
              </p:ext>
            </p:extLst>
          </p:nvPr>
        </p:nvGraphicFramePr>
        <p:xfrm>
          <a:off x="395536" y="980729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Рефинансирование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08877" y="5050160"/>
            <a:ext cx="1058119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7% годовых</a:t>
            </a:r>
            <a:endParaRPr lang="ru-RU" sz="10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843664"/>
            <a:ext cx="3168352" cy="104994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на организацию и (или) развитие бизнеса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сборов), а также финансирования инвестиций.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87950" y="4901101"/>
            <a:ext cx="1128651" cy="4000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 от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34" y="2937605"/>
            <a:ext cx="1282540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5" y="4448150"/>
            <a:ext cx="11607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5" y="4448150"/>
            <a:ext cx="15342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3" y="4849383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30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6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58214" y="4990187"/>
            <a:ext cx="2441352" cy="41482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месяцев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41"/>
            <a:ext cx="2539516" cy="101557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Для индивидуальных предпринимателей: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0,5 до 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Для юридических лиц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0,5 до 10 млн рублей</a:t>
            </a:r>
          </a:p>
        </p:txBody>
      </p:sp>
      <p:sp>
        <p:nvSpPr>
          <p:cNvPr id="16" name="Freeform 5"/>
          <p:cNvSpPr/>
          <p:nvPr/>
        </p:nvSpPr>
        <p:spPr>
          <a:xfrm>
            <a:off x="433388" y="260650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defTabSz="7992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05frv\Desktop\micro_credit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49" y="1628801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327926"/>
              </p:ext>
            </p:extLst>
          </p:nvPr>
        </p:nvGraphicFramePr>
        <p:xfrm>
          <a:off x="395536" y="980729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ular Callout 1"/>
          <p:cNvSpPr/>
          <p:nvPr/>
        </p:nvSpPr>
        <p:spPr>
          <a:xfrm rot="9006540">
            <a:off x="6883648" y="377925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lIns="91349" tIns="45676" rIns="91349" bIns="45676"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8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362" y="1412776"/>
            <a:ext cx="4176464" cy="57360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64" y="260650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defTabSz="7992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самозанятых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883648" y="377925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lIns="91349" tIns="45676" rIns="91349" bIns="45676"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8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до 1</a:t>
            </a:r>
            <a:r>
              <a:rPr lang="en-US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млн руб.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057" y="1782350"/>
            <a:ext cx="4826685" cy="1526283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Физические лица, в том числе индивидуальные предприниматели,  применяющее специальный налоговый режим «Налог на профессиональный доход» в соответствии с Федеральным законом 27.11.2018 г. №422-ФЗ «О проведении эксперимента по установлению специального налогового режима «Налог на профессиональный доход».</a:t>
            </a: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 заемщика отсутствует отрицательная кредитная история.</a:t>
            </a: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Доход от текущей деятельности заемщика покрывает расходы на обслуживание и погашение кредита.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9225" y="5373774"/>
            <a:ext cx="3260042" cy="622462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r>
              <a:rPr lang="ru-RU" sz="1000" b="1" dirty="0">
                <a:solidFill>
                  <a:srgbClr val="39414E"/>
                </a:solidFill>
                <a:latin typeface="Open Sans"/>
              </a:rPr>
              <a:t>Расчетный счет для оформления кредита </a:t>
            </a:r>
          </a:p>
          <a:p>
            <a:r>
              <a:rPr lang="ru-RU" sz="1000" b="1" dirty="0">
                <a:solidFill>
                  <a:srgbClr val="39414E"/>
                </a:solidFill>
                <a:latin typeface="Open Sans"/>
              </a:rPr>
              <a:t>может быть открыт в любом банке.</a:t>
            </a:r>
          </a:p>
          <a:p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23528" y="908722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7" tIns="45661" rIns="91317" bIns="45661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28" y="1594826"/>
            <a:ext cx="3260041" cy="35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57869" y="5806487"/>
            <a:ext cx="1034074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7,5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288" y="3283493"/>
            <a:ext cx="1282540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>
              <a:defRPr/>
            </a:pPr>
            <a:r>
              <a:rPr lang="ru-RU" sz="1000" kern="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7365" y="4313284"/>
            <a:ext cx="11607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>
              <a:defRPr/>
            </a:pPr>
            <a:r>
              <a:rPr lang="ru-RU" sz="1000" kern="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669" y="5373780"/>
            <a:ext cx="15342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>
              <a:defRPr/>
            </a:pPr>
            <a:r>
              <a:rPr lang="ru-RU" sz="1000" kern="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6" y="4631509"/>
            <a:ext cx="603089" cy="5883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7" y="5634199"/>
            <a:ext cx="632508" cy="60308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3" y="3530626"/>
            <a:ext cx="639863" cy="62515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12898" y="4576689"/>
            <a:ext cx="2441352" cy="57360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50 тысяч до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 рублей – 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месяцев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7870" y="3653279"/>
            <a:ext cx="3708920" cy="27986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>
              <a:lnSpc>
                <a:spcPct val="115000"/>
              </a:lnSpc>
              <a:spcAft>
                <a:spcPts val="1125"/>
              </a:spcAft>
            </a:pPr>
            <a:r>
              <a:rPr lang="ru-RU" sz="1000" dirty="0">
                <a:solidFill>
                  <a:prstClr val="black"/>
                </a:solidFill>
                <a:latin typeface="Arial"/>
                <a:ea typeface="Times New Roman"/>
              </a:rPr>
              <a:t>От 50 тысяч до </a:t>
            </a:r>
            <a:r>
              <a:rPr lang="en-US" sz="1000" dirty="0">
                <a:solidFill>
                  <a:prstClr val="black"/>
                </a:solidFill>
                <a:latin typeface="Arial"/>
                <a:ea typeface="Times New Roman"/>
              </a:rPr>
              <a:t>5</a:t>
            </a:r>
            <a:r>
              <a:rPr lang="ru-RU" sz="1000" dirty="0">
                <a:solidFill>
                  <a:prstClr val="black"/>
                </a:solidFill>
                <a:latin typeface="Arial"/>
                <a:ea typeface="Times New Roman"/>
              </a:rPr>
              <a:t> млн рублей</a:t>
            </a:r>
            <a:r>
              <a:rPr lang="en-US" sz="1000" dirty="0">
                <a:solidFill>
                  <a:prstClr val="black"/>
                </a:solidFill>
                <a:latin typeface="Arial"/>
                <a:ea typeface="Times New Roman"/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83997" y="3861048"/>
            <a:ext cx="4388224" cy="279864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>
              <a:lnSpc>
                <a:spcPct val="115000"/>
              </a:lnSpc>
              <a:spcAft>
                <a:spcPts val="1125"/>
              </a:spcAft>
            </a:pPr>
            <a:r>
              <a:rPr lang="en-US" sz="1000" i="1" dirty="0">
                <a:solidFill>
                  <a:prstClr val="black"/>
                </a:solidFill>
                <a:ea typeface="Times New Roman"/>
              </a:rPr>
              <a:t>(c</a:t>
            </a:r>
            <a:r>
              <a:rPr lang="ru-RU" sz="1000" i="1" dirty="0">
                <a:solidFill>
                  <a:prstClr val="black"/>
                </a:solidFill>
                <a:ea typeface="Times New Roman"/>
              </a:rPr>
              <a:t>рок регистрации Заемщика на дату подачи заявки - от </a:t>
            </a:r>
            <a:r>
              <a:rPr lang="en-US" sz="1000" i="1" dirty="0">
                <a:solidFill>
                  <a:prstClr val="black"/>
                </a:solidFill>
                <a:ea typeface="Times New Roman"/>
              </a:rPr>
              <a:t>0</a:t>
            </a:r>
            <a:r>
              <a:rPr lang="ru-RU" sz="1000" i="1" dirty="0">
                <a:solidFill>
                  <a:prstClr val="black"/>
                </a:solidFill>
                <a:ea typeface="Times New Roman"/>
              </a:rPr>
              <a:t> месяцев</a:t>
            </a:r>
            <a:r>
              <a:rPr lang="en-US" sz="1000" i="1" dirty="0">
                <a:solidFill>
                  <a:prstClr val="black"/>
                </a:solidFill>
                <a:ea typeface="Times New Roman"/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2898" y="4942888"/>
            <a:ext cx="2441352" cy="57360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 рублей до 5 млн рублей - до 60 месяцев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628807"/>
            <a:ext cx="4104456" cy="1477239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рефинансирование кредитов физических лиц, в том числе индивидуальных предпринимателей, применяющих специальный налоговый режим «Налог на профессиональный доход»,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(займа/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по данным БКИ. Максимальный размер кредита составляет не более суммы рефинансируемых кредитов по данным Бюро кредитных историй,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но не более 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млн рублей.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9798" y="5688998"/>
            <a:ext cx="1034074" cy="4000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7,5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9395" y="5229204"/>
            <a:ext cx="11607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3" y="5229204"/>
            <a:ext cx="15342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3" y="5582813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5558024"/>
            <a:ext cx="632508" cy="6030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5650217"/>
            <a:ext cx="1356831" cy="57360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64" y="260650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522" tIns="110714" rIns="165522" bIns="110714" spcCol="1270" anchor="ctr"/>
          <a:lstStyle/>
          <a:p>
            <a:pPr defTabSz="7992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 самозанятых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791078" y="366940"/>
            <a:ext cx="1527063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lIns="91349" tIns="45676" rIns="91349" bIns="45676"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8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обеспечения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3239240"/>
            <a:ext cx="3865790" cy="89116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algn="just"/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275" indent="-171275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Заявляемый доход от текущей деятельности покрывает расходы на обслуживание и погашение кредита.</a:t>
            </a:r>
          </a:p>
          <a:p>
            <a:pPr algn="just">
              <a:buClr>
                <a:srgbClr val="ED1B34"/>
              </a:buClr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5469364"/>
            <a:ext cx="3457526" cy="584687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r>
              <a:rPr lang="ru-RU" sz="1000" b="1" dirty="0">
                <a:solidFill>
                  <a:srgbClr val="39414E"/>
                </a:solidFill>
                <a:latin typeface="Open Sans"/>
              </a:rPr>
              <a:t>Расчетный счет для оформления кредита </a:t>
            </a:r>
          </a:p>
          <a:p>
            <a:r>
              <a:rPr lang="ru-RU" sz="1000" b="1" dirty="0">
                <a:solidFill>
                  <a:srgbClr val="39414E"/>
                </a:solidFill>
                <a:latin typeface="Open Sans"/>
              </a:rPr>
              <a:t>может быть открыт в любом банке.</a:t>
            </a:r>
          </a:p>
          <a:p>
            <a:endParaRPr lang="ru-RU" sz="1200" b="1" dirty="0">
              <a:solidFill>
                <a:srgbClr val="39414E"/>
              </a:solidFill>
              <a:latin typeface="Open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998"/>
          <a:stretch/>
        </p:blipFill>
        <p:spPr bwMode="auto">
          <a:xfrm>
            <a:off x="4714875" y="1674729"/>
            <a:ext cx="3409950" cy="351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3533" y="4091325"/>
            <a:ext cx="2762111" cy="246132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РЕФИНАНСИРУЕМОГО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730"/>
            <a:ext cx="639863" cy="6251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27584" y="4523368"/>
            <a:ext cx="3708920" cy="705745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До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1 </a:t>
            </a: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млн рублей </a:t>
            </a:r>
            <a:r>
              <a:rPr lang="en-US" sz="800" i="1" dirty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месяцев</a:t>
            </a:r>
            <a:r>
              <a:rPr lang="en-US" sz="800" i="1" dirty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800" dirty="0">
              <a:solidFill>
                <a:srgbClr val="4D4D4D"/>
              </a:solidFill>
              <a:latin typeface="Times New Roman"/>
              <a:ea typeface="Calibri"/>
            </a:endParaRPr>
          </a:p>
          <a:p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бъект 5"/>
          <p:cNvSpPr txBox="1">
            <a:spLocks/>
          </p:cNvSpPr>
          <p:nvPr/>
        </p:nvSpPr>
        <p:spPr>
          <a:xfrm>
            <a:off x="323528" y="908722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7" tIns="45661" rIns="91317" bIns="45661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рефинансирования кредита</a:t>
            </a:r>
          </a:p>
        </p:txBody>
      </p:sp>
    </p:spTree>
    <p:extLst>
      <p:ext uri="{BB962C8B-B14F-4D97-AF65-F5344CB8AC3E}">
        <p14:creationId xmlns:p14="http://schemas.microsoft.com/office/powerpoint/2010/main" val="17319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17175</TotalTime>
  <Words>4104</Words>
  <Application>Microsoft Office PowerPoint</Application>
  <PresentationFormat>Экран (4:3)</PresentationFormat>
  <Paragraphs>556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Специальное оформление</vt:lpstr>
      <vt:lpstr>1_Специальное оформление</vt:lpstr>
      <vt:lpstr>Инструменты поддержки малого и среднего предпринимательства</vt:lpstr>
      <vt:lpstr>О Банке</vt:lpstr>
      <vt:lpstr>Презентация PowerPoint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преимущества кредитных продуктов  МСП Банка</vt:lpstr>
      <vt:lpstr>Презентация PowerPoint</vt:lpstr>
      <vt:lpstr>Основные преимущества гарантийных продуктов  МСП Банка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Базилюк Тарас Александрович</cp:lastModifiedBy>
  <cp:revision>441</cp:revision>
  <cp:lastPrinted>2020-09-03T12:30:03Z</cp:lastPrinted>
  <dcterms:created xsi:type="dcterms:W3CDTF">2017-08-03T13:00:25Z</dcterms:created>
  <dcterms:modified xsi:type="dcterms:W3CDTF">2021-01-18T07:50:47Z</dcterms:modified>
</cp:coreProperties>
</file>