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7" r:id="rId1"/>
    <p:sldMasterId id="2147483693" r:id="rId2"/>
    <p:sldMasterId id="2147483700" r:id="rId3"/>
    <p:sldMasterId id="2147483711" r:id="rId4"/>
  </p:sldMasterIdLst>
  <p:notesMasterIdLst>
    <p:notesMasterId r:id="rId14"/>
  </p:notesMasterIdLst>
  <p:handoutMasterIdLst>
    <p:handoutMasterId r:id="rId15"/>
  </p:handoutMasterIdLst>
  <p:sldIdLst>
    <p:sldId id="600" r:id="rId5"/>
    <p:sldId id="724" r:id="rId6"/>
    <p:sldId id="714" r:id="rId7"/>
    <p:sldId id="726" r:id="rId8"/>
    <p:sldId id="727" r:id="rId9"/>
    <p:sldId id="715" r:id="rId10"/>
    <p:sldId id="718" r:id="rId11"/>
    <p:sldId id="728" r:id="rId12"/>
    <p:sldId id="723" r:id="rId13"/>
  </p:sldIdLst>
  <p:sldSz cx="12599988" cy="864076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AA"/>
    <a:srgbClr val="00CC66"/>
    <a:srgbClr val="00FF00"/>
    <a:srgbClr val="002776"/>
    <a:srgbClr val="1E5689"/>
    <a:srgbClr val="E7E8EC"/>
    <a:srgbClr val="1E3C70"/>
    <a:srgbClr val="375570"/>
    <a:srgbClr val="ED7D31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6433" autoAdjust="0"/>
  </p:normalViewPr>
  <p:slideViewPr>
    <p:cSldViewPr snapToGrid="0">
      <p:cViewPr>
        <p:scale>
          <a:sx n="60" d="100"/>
          <a:sy n="60" d="100"/>
        </p:scale>
        <p:origin x="-996" y="216"/>
      </p:cViewPr>
      <p:guideLst>
        <p:guide orient="horz" pos="635"/>
        <p:guide orient="horz" pos="5218"/>
        <p:guide orient="horz" pos="181"/>
        <p:guide orient="horz" pos="23"/>
        <p:guide orient="horz" pos="5239"/>
        <p:guide orient="horz" pos="4695"/>
        <p:guide orient="horz" pos="3583"/>
        <p:guide pos="2488"/>
        <p:guide pos="7756"/>
        <p:guide pos="178"/>
        <p:guide pos="5488"/>
        <p:guide pos="7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79525"/>
            <a:ext cx="50387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1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3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0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774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2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4" y="8257874"/>
            <a:ext cx="387771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91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91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800" y="228781"/>
            <a:ext cx="9409904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83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4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77" indent="0">
              <a:buNone/>
              <a:defRPr>
                <a:solidFill>
                  <a:schemeClr val="tx1"/>
                </a:solidFill>
              </a:defRPr>
            </a:lvl3pPr>
            <a:lvl4pPr marL="476461" indent="0">
              <a:buNone/>
              <a:defRPr>
                <a:solidFill>
                  <a:schemeClr val="tx1"/>
                </a:solidFill>
              </a:defRPr>
            </a:lvl4pPr>
            <a:lvl5pPr marL="719436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6" y="1123564"/>
            <a:ext cx="118911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472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428">
          <p15:clr>
            <a:srgbClr val="FBAE40"/>
          </p15:clr>
        </p15:guide>
        <p15:guide id="2" pos="41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62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4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98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53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4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83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6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710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8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rpmsp.ru/org-infrastruktury-podderzhki/regionalnim_garant_organizatio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rlk@corpmsp.ru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3000" b="1" dirty="0" smtClean="0"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ПРЕДПРИНИМАТЕЛЬСТВА, РЕАЛИЗУЕМАЯ РЕГИОНАЛЬНЫМИ ЛИЗИНГОВЫМИ КОМПАНИЯМИ (</a:t>
            </a:r>
            <a:r>
              <a:rPr lang="ru-RU" sz="3000" b="1" dirty="0">
                <a:latin typeface="Arial Narrow" panose="020B0606020202030204" pitchFamily="34" charset="0"/>
              </a:rPr>
              <a:t>РЛК)</a:t>
            </a:r>
          </a:p>
        </p:txBody>
      </p:sp>
      <p:pic>
        <p:nvPicPr>
          <p:cNvPr id="1026" name="Picture 2" descr="logo_ko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86" y="1055216"/>
            <a:ext cx="4375508" cy="18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/>
              <a:t>Программа льготного лизинга оборудования для субъектов ИМП*</a:t>
            </a:r>
            <a:br>
              <a:rPr lang="ru-RU" dirty="0"/>
            </a:br>
            <a:r>
              <a:rPr lang="ru-RU" b="0" dirty="0"/>
              <a:t>Общая информация</a:t>
            </a:r>
            <a:endParaRPr lang="ru-RU" sz="2400" b="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458" y="2410477"/>
            <a:ext cx="2236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Создание сети дочерних лизинговых компаний Корпорации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L-Shape 10"/>
          <p:cNvSpPr/>
          <p:nvPr/>
        </p:nvSpPr>
        <p:spPr>
          <a:xfrm rot="13701821">
            <a:off x="2243709" y="187688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031" y="6112743"/>
            <a:ext cx="2152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Преимущества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программы льготного лизинга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243709" y="544694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1462"/>
          <p:cNvGrpSpPr/>
          <p:nvPr/>
        </p:nvGrpSpPr>
        <p:grpSpPr>
          <a:xfrm>
            <a:off x="1104976" y="5260762"/>
            <a:ext cx="576347" cy="759618"/>
            <a:chOff x="2489201" y="17492663"/>
            <a:chExt cx="379413" cy="500063"/>
          </a:xfrm>
          <a:solidFill>
            <a:srgbClr val="1F4E79"/>
          </a:solidFill>
        </p:grpSpPr>
        <p:sp>
          <p:nvSpPr>
            <p:cNvPr id="27" name="Freeform 584"/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Freeform 585"/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586"/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587"/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588"/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589"/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17714" y="4212977"/>
            <a:ext cx="12036988" cy="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464"/>
          <p:cNvSpPr>
            <a:spLocks noEditPoints="1"/>
          </p:cNvSpPr>
          <p:nvPr/>
        </p:nvSpPr>
        <p:spPr bwMode="auto">
          <a:xfrm>
            <a:off x="994755" y="1785858"/>
            <a:ext cx="796790" cy="556252"/>
          </a:xfrm>
          <a:custGeom>
            <a:avLst/>
            <a:gdLst>
              <a:gd name="T0" fmla="*/ 277 w 320"/>
              <a:gd name="T1" fmla="*/ 0 h 224"/>
              <a:gd name="T2" fmla="*/ 234 w 320"/>
              <a:gd name="T3" fmla="*/ 43 h 224"/>
              <a:gd name="T4" fmla="*/ 246 w 320"/>
              <a:gd name="T5" fmla="*/ 73 h 224"/>
              <a:gd name="T6" fmla="*/ 204 w 320"/>
              <a:gd name="T7" fmla="*/ 141 h 224"/>
              <a:gd name="T8" fmla="*/ 192 w 320"/>
              <a:gd name="T9" fmla="*/ 139 h 224"/>
              <a:gd name="T10" fmla="*/ 182 w 320"/>
              <a:gd name="T11" fmla="*/ 140 h 224"/>
              <a:gd name="T12" fmla="*/ 146 w 320"/>
              <a:gd name="T13" fmla="*/ 74 h 224"/>
              <a:gd name="T14" fmla="*/ 160 w 320"/>
              <a:gd name="T15" fmla="*/ 43 h 224"/>
              <a:gd name="T16" fmla="*/ 117 w 320"/>
              <a:gd name="T17" fmla="*/ 0 h 224"/>
              <a:gd name="T18" fmla="*/ 74 w 320"/>
              <a:gd name="T19" fmla="*/ 43 h 224"/>
              <a:gd name="T20" fmla="*/ 88 w 320"/>
              <a:gd name="T21" fmla="*/ 74 h 224"/>
              <a:gd name="T22" fmla="*/ 52 w 320"/>
              <a:gd name="T23" fmla="*/ 140 h 224"/>
              <a:gd name="T24" fmla="*/ 42 w 320"/>
              <a:gd name="T25" fmla="*/ 139 h 224"/>
              <a:gd name="T26" fmla="*/ 0 w 320"/>
              <a:gd name="T27" fmla="*/ 182 h 224"/>
              <a:gd name="T28" fmla="*/ 42 w 320"/>
              <a:gd name="T29" fmla="*/ 224 h 224"/>
              <a:gd name="T30" fmla="*/ 85 w 320"/>
              <a:gd name="T31" fmla="*/ 182 h 224"/>
              <a:gd name="T32" fmla="*/ 71 w 320"/>
              <a:gd name="T33" fmla="*/ 150 h 224"/>
              <a:gd name="T34" fmla="*/ 107 w 320"/>
              <a:gd name="T35" fmla="*/ 84 h 224"/>
              <a:gd name="T36" fmla="*/ 117 w 320"/>
              <a:gd name="T37" fmla="*/ 86 h 224"/>
              <a:gd name="T38" fmla="*/ 127 w 320"/>
              <a:gd name="T39" fmla="*/ 84 h 224"/>
              <a:gd name="T40" fmla="*/ 163 w 320"/>
              <a:gd name="T41" fmla="*/ 150 h 224"/>
              <a:gd name="T42" fmla="*/ 149 w 320"/>
              <a:gd name="T43" fmla="*/ 182 h 224"/>
              <a:gd name="T44" fmla="*/ 192 w 320"/>
              <a:gd name="T45" fmla="*/ 224 h 224"/>
              <a:gd name="T46" fmla="*/ 234 w 320"/>
              <a:gd name="T47" fmla="*/ 182 h 224"/>
              <a:gd name="T48" fmla="*/ 222 w 320"/>
              <a:gd name="T49" fmla="*/ 152 h 224"/>
              <a:gd name="T50" fmla="*/ 265 w 320"/>
              <a:gd name="T51" fmla="*/ 84 h 224"/>
              <a:gd name="T52" fmla="*/ 277 w 320"/>
              <a:gd name="T53" fmla="*/ 86 h 224"/>
              <a:gd name="T54" fmla="*/ 320 w 320"/>
              <a:gd name="T55" fmla="*/ 43 h 224"/>
              <a:gd name="T56" fmla="*/ 277 w 320"/>
              <a:gd name="T57" fmla="*/ 0 h 224"/>
              <a:gd name="T58" fmla="*/ 42 w 320"/>
              <a:gd name="T59" fmla="*/ 203 h 224"/>
              <a:gd name="T60" fmla="*/ 21 w 320"/>
              <a:gd name="T61" fmla="*/ 182 h 224"/>
              <a:gd name="T62" fmla="*/ 42 w 320"/>
              <a:gd name="T63" fmla="*/ 160 h 224"/>
              <a:gd name="T64" fmla="*/ 64 w 320"/>
              <a:gd name="T65" fmla="*/ 182 h 224"/>
              <a:gd name="T66" fmla="*/ 42 w 320"/>
              <a:gd name="T67" fmla="*/ 203 h 224"/>
              <a:gd name="T68" fmla="*/ 96 w 320"/>
              <a:gd name="T69" fmla="*/ 43 h 224"/>
              <a:gd name="T70" fmla="*/ 117 w 320"/>
              <a:gd name="T71" fmla="*/ 22 h 224"/>
              <a:gd name="T72" fmla="*/ 138 w 320"/>
              <a:gd name="T73" fmla="*/ 43 h 224"/>
              <a:gd name="T74" fmla="*/ 117 w 320"/>
              <a:gd name="T75" fmla="*/ 64 h 224"/>
              <a:gd name="T76" fmla="*/ 96 w 320"/>
              <a:gd name="T77" fmla="*/ 43 h 224"/>
              <a:gd name="T78" fmla="*/ 192 w 320"/>
              <a:gd name="T79" fmla="*/ 203 h 224"/>
              <a:gd name="T80" fmla="*/ 170 w 320"/>
              <a:gd name="T81" fmla="*/ 182 h 224"/>
              <a:gd name="T82" fmla="*/ 192 w 320"/>
              <a:gd name="T83" fmla="*/ 160 h 224"/>
              <a:gd name="T84" fmla="*/ 213 w 320"/>
              <a:gd name="T85" fmla="*/ 182 h 224"/>
              <a:gd name="T86" fmla="*/ 192 w 320"/>
              <a:gd name="T87" fmla="*/ 203 h 224"/>
              <a:gd name="T88" fmla="*/ 277 w 320"/>
              <a:gd name="T89" fmla="*/ 64 h 224"/>
              <a:gd name="T90" fmla="*/ 256 w 320"/>
              <a:gd name="T91" fmla="*/ 43 h 224"/>
              <a:gd name="T92" fmla="*/ 277 w 320"/>
              <a:gd name="T93" fmla="*/ 22 h 224"/>
              <a:gd name="T94" fmla="*/ 298 w 320"/>
              <a:gd name="T95" fmla="*/ 43 h 224"/>
              <a:gd name="T96" fmla="*/ 277 w 320"/>
              <a:gd name="T97" fmla="*/ 6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224">
                <a:moveTo>
                  <a:pt x="277" y="0"/>
                </a:moveTo>
                <a:cubicBezTo>
                  <a:pt x="253" y="0"/>
                  <a:pt x="234" y="19"/>
                  <a:pt x="234" y="43"/>
                </a:cubicBezTo>
                <a:cubicBezTo>
                  <a:pt x="234" y="54"/>
                  <a:pt x="239" y="65"/>
                  <a:pt x="246" y="73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0" y="140"/>
                  <a:pt x="196" y="139"/>
                  <a:pt x="192" y="139"/>
                </a:cubicBezTo>
                <a:cubicBezTo>
                  <a:pt x="188" y="139"/>
                  <a:pt x="185" y="140"/>
                  <a:pt x="182" y="140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54" y="66"/>
                  <a:pt x="160" y="55"/>
                  <a:pt x="160" y="43"/>
                </a:cubicBezTo>
                <a:cubicBezTo>
                  <a:pt x="160" y="19"/>
                  <a:pt x="141" y="0"/>
                  <a:pt x="117" y="0"/>
                </a:cubicBezTo>
                <a:cubicBezTo>
                  <a:pt x="93" y="0"/>
                  <a:pt x="74" y="19"/>
                  <a:pt x="74" y="43"/>
                </a:cubicBezTo>
                <a:cubicBezTo>
                  <a:pt x="74" y="55"/>
                  <a:pt x="80" y="66"/>
                  <a:pt x="88" y="74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9" y="140"/>
                  <a:pt x="46" y="139"/>
                  <a:pt x="42" y="139"/>
                </a:cubicBezTo>
                <a:cubicBezTo>
                  <a:pt x="19" y="139"/>
                  <a:pt x="0" y="158"/>
                  <a:pt x="0" y="182"/>
                </a:cubicBezTo>
                <a:cubicBezTo>
                  <a:pt x="0" y="205"/>
                  <a:pt x="19" y="224"/>
                  <a:pt x="42" y="224"/>
                </a:cubicBezTo>
                <a:cubicBezTo>
                  <a:pt x="66" y="224"/>
                  <a:pt x="85" y="205"/>
                  <a:pt x="85" y="182"/>
                </a:cubicBezTo>
                <a:cubicBezTo>
                  <a:pt x="85" y="169"/>
                  <a:pt x="80" y="158"/>
                  <a:pt x="71" y="150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10" y="85"/>
                  <a:pt x="113" y="86"/>
                  <a:pt x="117" y="86"/>
                </a:cubicBezTo>
                <a:cubicBezTo>
                  <a:pt x="121" y="86"/>
                  <a:pt x="124" y="85"/>
                  <a:pt x="127" y="84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54" y="158"/>
                  <a:pt x="149" y="169"/>
                  <a:pt x="149" y="182"/>
                </a:cubicBezTo>
                <a:cubicBezTo>
                  <a:pt x="149" y="205"/>
                  <a:pt x="168" y="224"/>
                  <a:pt x="192" y="224"/>
                </a:cubicBezTo>
                <a:cubicBezTo>
                  <a:pt x="215" y="224"/>
                  <a:pt x="234" y="205"/>
                  <a:pt x="234" y="182"/>
                </a:cubicBezTo>
                <a:cubicBezTo>
                  <a:pt x="234" y="170"/>
                  <a:pt x="230" y="160"/>
                  <a:pt x="222" y="152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69" y="85"/>
                  <a:pt x="273" y="86"/>
                  <a:pt x="277" y="86"/>
                </a:cubicBezTo>
                <a:cubicBezTo>
                  <a:pt x="301" y="86"/>
                  <a:pt x="320" y="67"/>
                  <a:pt x="320" y="43"/>
                </a:cubicBezTo>
                <a:cubicBezTo>
                  <a:pt x="320" y="19"/>
                  <a:pt x="301" y="0"/>
                  <a:pt x="277" y="0"/>
                </a:cubicBezTo>
                <a:close/>
                <a:moveTo>
                  <a:pt x="42" y="203"/>
                </a:moveTo>
                <a:cubicBezTo>
                  <a:pt x="31" y="203"/>
                  <a:pt x="21" y="193"/>
                  <a:pt x="21" y="182"/>
                </a:cubicBezTo>
                <a:cubicBezTo>
                  <a:pt x="21" y="170"/>
                  <a:pt x="31" y="160"/>
                  <a:pt x="42" y="160"/>
                </a:cubicBezTo>
                <a:cubicBezTo>
                  <a:pt x="54" y="160"/>
                  <a:pt x="64" y="170"/>
                  <a:pt x="64" y="182"/>
                </a:cubicBezTo>
                <a:cubicBezTo>
                  <a:pt x="64" y="193"/>
                  <a:pt x="54" y="203"/>
                  <a:pt x="42" y="203"/>
                </a:cubicBezTo>
                <a:close/>
                <a:moveTo>
                  <a:pt x="96" y="43"/>
                </a:moveTo>
                <a:cubicBezTo>
                  <a:pt x="96" y="31"/>
                  <a:pt x="105" y="22"/>
                  <a:pt x="117" y="22"/>
                </a:cubicBezTo>
                <a:cubicBezTo>
                  <a:pt x="129" y="22"/>
                  <a:pt x="138" y="31"/>
                  <a:pt x="138" y="43"/>
                </a:cubicBezTo>
                <a:cubicBezTo>
                  <a:pt x="138" y="55"/>
                  <a:pt x="129" y="64"/>
                  <a:pt x="117" y="64"/>
                </a:cubicBezTo>
                <a:cubicBezTo>
                  <a:pt x="105" y="64"/>
                  <a:pt x="96" y="55"/>
                  <a:pt x="96" y="43"/>
                </a:cubicBezTo>
                <a:close/>
                <a:moveTo>
                  <a:pt x="192" y="203"/>
                </a:moveTo>
                <a:cubicBezTo>
                  <a:pt x="180" y="203"/>
                  <a:pt x="170" y="193"/>
                  <a:pt x="170" y="182"/>
                </a:cubicBezTo>
                <a:cubicBezTo>
                  <a:pt x="170" y="170"/>
                  <a:pt x="180" y="160"/>
                  <a:pt x="192" y="160"/>
                </a:cubicBezTo>
                <a:cubicBezTo>
                  <a:pt x="203" y="160"/>
                  <a:pt x="213" y="170"/>
                  <a:pt x="213" y="182"/>
                </a:cubicBezTo>
                <a:cubicBezTo>
                  <a:pt x="213" y="193"/>
                  <a:pt x="203" y="203"/>
                  <a:pt x="192" y="203"/>
                </a:cubicBezTo>
                <a:close/>
                <a:moveTo>
                  <a:pt x="277" y="64"/>
                </a:moveTo>
                <a:cubicBezTo>
                  <a:pt x="265" y="64"/>
                  <a:pt x="256" y="55"/>
                  <a:pt x="256" y="43"/>
                </a:cubicBezTo>
                <a:cubicBezTo>
                  <a:pt x="256" y="31"/>
                  <a:pt x="265" y="22"/>
                  <a:pt x="277" y="22"/>
                </a:cubicBezTo>
                <a:cubicBezTo>
                  <a:pt x="289" y="22"/>
                  <a:pt x="298" y="31"/>
                  <a:pt x="298" y="43"/>
                </a:cubicBezTo>
                <a:cubicBezTo>
                  <a:pt x="298" y="55"/>
                  <a:pt x="289" y="64"/>
                  <a:pt x="277" y="6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2268" y="8218714"/>
            <a:ext cx="11045961" cy="26642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81656" y="1419993"/>
            <a:ext cx="9086532" cy="191007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1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Программа льготного лизинга реализуется через сеть региональных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лизинговых компаний (РЛК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с уставным капиталом в размере 2 млрд рублей каждая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Республики Татарстан»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 Казань)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Республики Башкортостан»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Уфа)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Ярославской области»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Ярославль)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Саха (Якутия)»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Якутск).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1656" y="3405946"/>
            <a:ext cx="92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РЛК предоставляют лизинговое финансирование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всей территории Российской Федерации вне зависимости от местонахождения лизингополучателя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95226" y="4636914"/>
            <a:ext cx="9572962" cy="318991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Льготные процентные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ставки: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российского оборудования,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8%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иностранного оборудования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 представляет собой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беззалоговое финансирование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обеспечением является сам предмет лизинга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Лизинговая компания самостоятельно приобретает у поставщика оборудование и передает его во временное пользование и владение лизингополучателю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не ограничен в выборе оборудования и поставщика оборудования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вправе выбрать график платежей исходя из сезонности бизнеса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Первый лизинговый платеж оплачивается через 30 дней после подписания акта приема-передачи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Существует возможность привлечения региональных гарантийных организаций в качестве поручителя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logo_ko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0586"/>
            <a:ext cx="2127280" cy="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Таблица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41302"/>
              </p:ext>
            </p:extLst>
          </p:nvPr>
        </p:nvGraphicFramePr>
        <p:xfrm>
          <a:off x="437353" y="1842083"/>
          <a:ext cx="7204057" cy="5184417"/>
        </p:xfrm>
        <a:graphic>
          <a:graphicData uri="http://schemas.openxmlformats.org/drawingml/2006/table">
            <a:tbl>
              <a:tblPr/>
              <a:tblGrid>
                <a:gridCol w="1562214">
                  <a:extLst>
                    <a:ext uri="{9D8B030D-6E8A-4147-A177-3AD203B41FA5}">
                      <a16:colId xmlns="" xmlns:a16="http://schemas.microsoft.com/office/drawing/2014/main" val="1780805883"/>
                    </a:ext>
                  </a:extLst>
                </a:gridCol>
                <a:gridCol w="1781018">
                  <a:extLst>
                    <a:ext uri="{9D8B030D-6E8A-4147-A177-3AD203B41FA5}">
                      <a16:colId xmlns="" xmlns:a16="http://schemas.microsoft.com/office/drawing/2014/main" val="1271650411"/>
                    </a:ext>
                  </a:extLst>
                </a:gridCol>
                <a:gridCol w="1099368">
                  <a:extLst>
                    <a:ext uri="{9D8B030D-6E8A-4147-A177-3AD203B41FA5}">
                      <a16:colId xmlns="" xmlns:a16="http://schemas.microsoft.com/office/drawing/2014/main" val="488947487"/>
                    </a:ext>
                  </a:extLst>
                </a:gridCol>
                <a:gridCol w="1278851">
                  <a:extLst>
                    <a:ext uri="{9D8B030D-6E8A-4147-A177-3AD203B41FA5}">
                      <a16:colId xmlns="" xmlns:a16="http://schemas.microsoft.com/office/drawing/2014/main" val="1584976539"/>
                    </a:ext>
                  </a:extLst>
                </a:gridCol>
                <a:gridCol w="770650">
                  <a:extLst>
                    <a:ext uri="{9D8B030D-6E8A-4147-A177-3AD203B41FA5}">
                      <a16:colId xmlns="" xmlns:a16="http://schemas.microsoft.com/office/drawing/2014/main" val="3641748082"/>
                    </a:ext>
                  </a:extLst>
                </a:gridCol>
                <a:gridCol w="711956">
                  <a:extLst>
                    <a:ext uri="{9D8B030D-6E8A-4147-A177-3AD203B41FA5}">
                      <a16:colId xmlns="" xmlns:a16="http://schemas.microsoft.com/office/drawing/2014/main" val="3451683447"/>
                    </a:ext>
                  </a:extLst>
                </a:gridCol>
              </a:tblGrid>
              <a:tr h="3346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 финансирования*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Срок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Аванс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2237818"/>
                  </a:ext>
                </a:extLst>
              </a:tr>
              <a:tr h="376015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Лизинг без аванса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российского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оборудования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иностранного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оборудования</a:t>
                      </a: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100" b="0" i="0" u="none" strike="noStrike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2,5-50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100" b="0" i="0" u="none" strike="noStrike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месяцев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0%***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8944443"/>
                  </a:ext>
                </a:extLst>
              </a:tr>
              <a:tr h="7136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 инновационное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 (ВиП),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85725" indent="0" algn="l" rtl="0" fontAlgn="ctr"/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ВиП продукции для крупнейших заказчиков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13-84 месяцев</a:t>
                      </a:r>
                      <a:endParaRPr lang="ru-RU" sz="11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2278083"/>
                  </a:ext>
                </a:extLst>
              </a:tr>
              <a:tr h="430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 и поставщики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крупнейших заказчиков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месяцев</a:t>
                      </a:r>
                      <a:endParaRPr lang="ru-RU" sz="11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2036891"/>
                  </a:ext>
                </a:extLst>
              </a:tr>
              <a:tr h="376015">
                <a:tc rowSpan="2"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</a:p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2,5-10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месяцев**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0610166"/>
                  </a:ext>
                </a:extLst>
              </a:tr>
              <a:tr h="376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2699268"/>
                  </a:ext>
                </a:extLst>
              </a:tr>
              <a:tr h="430769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Дальневосточный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федеральный округ и Северо-Кавказский федеральный округ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5304602"/>
                  </a:ext>
                </a:extLst>
              </a:tr>
              <a:tr h="595829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Моногорода,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территории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опережающего социально-экономического развития и Арктической зоны РФ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9611573"/>
                  </a:ext>
                </a:extLst>
              </a:tr>
              <a:tr h="376015">
                <a:tc gridSpan="2">
                  <a:txBody>
                    <a:bodyPr/>
                    <a:lstStyle/>
                    <a:p>
                      <a:pPr marL="808038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Спорт и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Туризм</a:t>
                      </a: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8208043"/>
                  </a:ext>
                </a:extLst>
              </a:tr>
              <a:tr h="376015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предпринимательство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1-5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месяцев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02" marR="5502" marT="550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31307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Лизинговые продукты для приобретения оборудования в рамках Программы льготного лизинга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7926000" y="141416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7908774" y="1731318"/>
            <a:ext cx="4410226" cy="77424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57263" rtl="0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Резидент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РФ,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субъект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индивидуального и малого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(ИМП), включенный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 Единый реестр субъектов малого и среднего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7770013" y="2483467"/>
            <a:ext cx="2206980" cy="25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9976993" y="2519309"/>
            <a:ext cx="1334148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688289" y="2883969"/>
            <a:ext cx="2334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Численность сотрудников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9976993" y="2880849"/>
            <a:ext cx="1285737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8343136" y="4435868"/>
            <a:ext cx="384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имущества вне рамок программы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(финансирование не осуществляется)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0" name="Группа 229"/>
          <p:cNvGrpSpPr/>
          <p:nvPr/>
        </p:nvGrpSpPr>
        <p:grpSpPr>
          <a:xfrm>
            <a:off x="7970063" y="4569680"/>
            <a:ext cx="321224" cy="319223"/>
            <a:chOff x="404715" y="5919253"/>
            <a:chExt cx="497659" cy="494560"/>
          </a:xfrm>
        </p:grpSpPr>
        <p:sp>
          <p:nvSpPr>
            <p:cNvPr id="231" name="Равнобедренный треугольник 230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04715" y="5936986"/>
              <a:ext cx="497657" cy="47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5750B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33" name="Прямая соединительная линия 232"/>
          <p:cNvCxnSpPr/>
          <p:nvPr/>
        </p:nvCxnSpPr>
        <p:spPr>
          <a:xfrm>
            <a:off x="8007364" y="4922878"/>
            <a:ext cx="4318294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угольник 233"/>
          <p:cNvSpPr/>
          <p:nvPr/>
        </p:nvSpPr>
        <p:spPr>
          <a:xfrm>
            <a:off x="7913606" y="4860204"/>
            <a:ext cx="4405394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оборудование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предназначенное для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оптовой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розничной торговой деятельности;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водные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суда;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воздушные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суда и другая авиационная техника;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подвижной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состав железнодорожного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техники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авесное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прицепное оборудование к указанным видам техники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82575" y="1412712"/>
            <a:ext cx="734657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финансирования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15795" y="7117318"/>
            <a:ext cx="7790596" cy="105849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  Максимальный лимит на одного лизингополучателя (группу связанных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компаний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 этом</a:t>
            </a: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инимальная сумма финансирования составляет 5</a:t>
            </a:r>
            <a:r>
              <a:rPr lang="ru-RU" sz="1050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sz="1050" dirty="0" smtClean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руб., если </a:t>
            </a:r>
            <a:r>
              <a:rPr lang="ru-RU" sz="1050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лизинговая сделка не соответствует критериям </a:t>
            </a:r>
            <a:r>
              <a:rPr lang="ru-RU" sz="1050" dirty="0" smtClean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Экспресс-анализа (применимо ко всем продуктам, за исключением «Социальное предпринимательство»)</a:t>
            </a:r>
            <a:endParaRPr lang="ru-RU" sz="1050" dirty="0">
              <a:solidFill>
                <a:srgbClr val="FFFFFF">
                  <a:lumMod val="6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Выкупная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стоимость до 60% от стоимости предмета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лизинга при сроке лизинга, не превышающем 24 месяца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При наличии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поручительства РГО,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2" name="Group 1007"/>
          <p:cNvGrpSpPr/>
          <p:nvPr/>
        </p:nvGrpSpPr>
        <p:grpSpPr>
          <a:xfrm>
            <a:off x="976369" y="3234435"/>
            <a:ext cx="397105" cy="486885"/>
            <a:chOff x="0" y="0"/>
            <a:chExt cx="1044575" cy="1123950"/>
          </a:xfrm>
          <a:noFill/>
        </p:grpSpPr>
        <p:sp>
          <p:nvSpPr>
            <p:cNvPr id="43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4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7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8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9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50" name="Freeform 68"/>
          <p:cNvSpPr>
            <a:spLocks noChangeAspect="1"/>
          </p:cNvSpPr>
          <p:nvPr/>
        </p:nvSpPr>
        <p:spPr bwMode="auto">
          <a:xfrm>
            <a:off x="918681" y="4283942"/>
            <a:ext cx="269424" cy="42714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53054" y="5200005"/>
            <a:ext cx="402892" cy="225843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2"/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5"/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28"/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32"/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33"/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34"/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7043532" y="1191324"/>
              <a:ext cx="745025" cy="1515868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40"/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51"/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52"/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53"/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57"/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58"/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59"/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60"/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62"/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63"/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64"/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65"/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67"/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68"/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69"/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70"/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71"/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72"/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73"/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74"/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75"/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76"/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77"/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78"/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79"/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86"/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90"/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91"/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92"/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93"/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Rectangle 94"/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95"/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96"/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97"/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98"/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99"/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00"/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101"/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02"/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03"/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04"/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05"/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106"/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107"/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108"/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109"/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110"/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111"/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112"/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 113"/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114"/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115"/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116"/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117"/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18"/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9"/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20"/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21"/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122"/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123"/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24"/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25"/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26"/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27"/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128"/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129"/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130"/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131"/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132"/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133"/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134"/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135"/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136"/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137"/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138"/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139"/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140"/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141"/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142"/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143"/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144"/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145"/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 146"/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 147"/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148"/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149"/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150"/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 151"/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 110"/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59493" y="5750469"/>
            <a:ext cx="413895" cy="344743"/>
            <a:chOff x="9959170" y="8971403"/>
            <a:chExt cx="413895" cy="390658"/>
          </a:xfrm>
        </p:grpSpPr>
        <p:sp>
          <p:nvSpPr>
            <p:cNvPr id="194" name="Freeform 68"/>
            <p:cNvSpPr>
              <a:spLocks noChangeAspect="1" noEditPoints="1"/>
            </p:cNvSpPr>
            <p:nvPr/>
          </p:nvSpPr>
          <p:spPr bwMode="auto">
            <a:xfrm>
              <a:off x="9959170" y="9051192"/>
              <a:ext cx="197641" cy="310869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5" name="Freeform 72"/>
            <p:cNvSpPr>
              <a:spLocks noChangeAspect="1" noEditPoints="1"/>
            </p:cNvSpPr>
            <p:nvPr/>
          </p:nvSpPr>
          <p:spPr bwMode="auto">
            <a:xfrm>
              <a:off x="10229864" y="8971403"/>
              <a:ext cx="143201" cy="385033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4" name="Group 282"/>
          <p:cNvGrpSpPr/>
          <p:nvPr/>
        </p:nvGrpSpPr>
        <p:grpSpPr>
          <a:xfrm>
            <a:off x="722313" y="6300564"/>
            <a:ext cx="282741" cy="280893"/>
            <a:chOff x="4060825" y="13077826"/>
            <a:chExt cx="485775" cy="482600"/>
          </a:xfrm>
          <a:solidFill>
            <a:schemeClr val="bg1"/>
          </a:solidFill>
        </p:grpSpPr>
        <p:sp>
          <p:nvSpPr>
            <p:cNvPr id="205" name="Freeform 700"/>
            <p:cNvSpPr>
              <a:spLocks noEditPoints="1"/>
            </p:cNvSpPr>
            <p:nvPr/>
          </p:nvSpPr>
          <p:spPr bwMode="auto">
            <a:xfrm>
              <a:off x="4060825" y="13077826"/>
              <a:ext cx="485775" cy="482600"/>
            </a:xfrm>
            <a:custGeom>
              <a:avLst/>
              <a:gdLst>
                <a:gd name="T0" fmla="*/ 83 w 166"/>
                <a:gd name="T1" fmla="*/ 165 h 165"/>
                <a:gd name="T2" fmla="*/ 0 w 166"/>
                <a:gd name="T3" fmla="*/ 82 h 165"/>
                <a:gd name="T4" fmla="*/ 83 w 166"/>
                <a:gd name="T5" fmla="*/ 0 h 165"/>
                <a:gd name="T6" fmla="*/ 166 w 166"/>
                <a:gd name="T7" fmla="*/ 82 h 165"/>
                <a:gd name="T8" fmla="*/ 83 w 166"/>
                <a:gd name="T9" fmla="*/ 165 h 165"/>
                <a:gd name="T10" fmla="*/ 83 w 166"/>
                <a:gd name="T11" fmla="*/ 12 h 165"/>
                <a:gd name="T12" fmla="*/ 12 w 166"/>
                <a:gd name="T13" fmla="*/ 82 h 165"/>
                <a:gd name="T14" fmla="*/ 83 w 166"/>
                <a:gd name="T15" fmla="*/ 153 h 165"/>
                <a:gd name="T16" fmla="*/ 154 w 166"/>
                <a:gd name="T17" fmla="*/ 82 h 165"/>
                <a:gd name="T18" fmla="*/ 83 w 166"/>
                <a:gd name="T19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5">
                  <a:moveTo>
                    <a:pt x="83" y="165"/>
                  </a:moveTo>
                  <a:cubicBezTo>
                    <a:pt x="38" y="165"/>
                    <a:pt x="0" y="128"/>
                    <a:pt x="0" y="82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2"/>
                  </a:cubicBezTo>
                  <a:cubicBezTo>
                    <a:pt x="166" y="128"/>
                    <a:pt x="129" y="165"/>
                    <a:pt x="83" y="165"/>
                  </a:cubicBezTo>
                  <a:close/>
                  <a:moveTo>
                    <a:pt x="83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1"/>
                    <a:pt x="44" y="153"/>
                    <a:pt x="83" y="153"/>
                  </a:cubicBezTo>
                  <a:cubicBezTo>
                    <a:pt x="122" y="153"/>
                    <a:pt x="154" y="121"/>
                    <a:pt x="154" y="82"/>
                  </a:cubicBezTo>
                  <a:cubicBezTo>
                    <a:pt x="154" y="43"/>
                    <a:pt x="122" y="12"/>
                    <a:pt x="8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Freeform 701"/>
            <p:cNvSpPr>
              <a:spLocks/>
            </p:cNvSpPr>
            <p:nvPr/>
          </p:nvSpPr>
          <p:spPr bwMode="auto">
            <a:xfrm>
              <a:off x="4408488" y="13404851"/>
              <a:ext cx="41275" cy="114300"/>
            </a:xfrm>
            <a:custGeom>
              <a:avLst/>
              <a:gdLst>
                <a:gd name="T0" fmla="*/ 7 w 14"/>
                <a:gd name="T1" fmla="*/ 39 h 39"/>
                <a:gd name="T2" fmla="*/ 6 w 14"/>
                <a:gd name="T3" fmla="*/ 39 h 39"/>
                <a:gd name="T4" fmla="*/ 1 w 14"/>
                <a:gd name="T5" fmla="*/ 32 h 39"/>
                <a:gd name="T6" fmla="*/ 0 w 14"/>
                <a:gd name="T7" fmla="*/ 7 h 39"/>
                <a:gd name="T8" fmla="*/ 5 w 14"/>
                <a:gd name="T9" fmla="*/ 1 h 39"/>
                <a:gd name="T10" fmla="*/ 12 w 14"/>
                <a:gd name="T11" fmla="*/ 6 h 39"/>
                <a:gd name="T12" fmla="*/ 13 w 14"/>
                <a:gd name="T13" fmla="*/ 33 h 39"/>
                <a:gd name="T14" fmla="*/ 7 w 14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7" y="39"/>
                  </a:moveTo>
                  <a:cubicBezTo>
                    <a:pt x="7" y="39"/>
                    <a:pt x="7" y="39"/>
                    <a:pt x="6" y="39"/>
                  </a:cubicBezTo>
                  <a:cubicBezTo>
                    <a:pt x="3" y="39"/>
                    <a:pt x="1" y="36"/>
                    <a:pt x="1" y="32"/>
                  </a:cubicBezTo>
                  <a:cubicBezTo>
                    <a:pt x="2" y="24"/>
                    <a:pt x="2" y="16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4" y="15"/>
                    <a:pt x="14" y="24"/>
                    <a:pt x="13" y="33"/>
                  </a:cubicBezTo>
                  <a:cubicBezTo>
                    <a:pt x="13" y="37"/>
                    <a:pt x="10" y="39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Freeform 702"/>
            <p:cNvSpPr>
              <a:spLocks/>
            </p:cNvSpPr>
            <p:nvPr/>
          </p:nvSpPr>
          <p:spPr bwMode="auto">
            <a:xfrm>
              <a:off x="4333875" y="13236576"/>
              <a:ext cx="90488" cy="125413"/>
            </a:xfrm>
            <a:custGeom>
              <a:avLst/>
              <a:gdLst>
                <a:gd name="T0" fmla="*/ 25 w 31"/>
                <a:gd name="T1" fmla="*/ 43 h 43"/>
                <a:gd name="T2" fmla="*/ 19 w 31"/>
                <a:gd name="T3" fmla="*/ 39 h 43"/>
                <a:gd name="T4" fmla="*/ 2 w 31"/>
                <a:gd name="T5" fmla="*/ 11 h 43"/>
                <a:gd name="T6" fmla="*/ 2 w 31"/>
                <a:gd name="T7" fmla="*/ 2 h 43"/>
                <a:gd name="T8" fmla="*/ 11 w 31"/>
                <a:gd name="T9" fmla="*/ 3 h 43"/>
                <a:gd name="T10" fmla="*/ 30 w 31"/>
                <a:gd name="T11" fmla="*/ 35 h 43"/>
                <a:gd name="T12" fmla="*/ 27 w 31"/>
                <a:gd name="T13" fmla="*/ 42 h 43"/>
                <a:gd name="T14" fmla="*/ 25 w 3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3">
                  <a:moveTo>
                    <a:pt x="25" y="43"/>
                  </a:moveTo>
                  <a:cubicBezTo>
                    <a:pt x="22" y="43"/>
                    <a:pt x="20" y="41"/>
                    <a:pt x="19" y="39"/>
                  </a:cubicBezTo>
                  <a:cubicBezTo>
                    <a:pt x="15" y="29"/>
                    <a:pt x="9" y="19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1"/>
                    <a:pt x="11" y="3"/>
                  </a:cubicBezTo>
                  <a:cubicBezTo>
                    <a:pt x="19" y="13"/>
                    <a:pt x="25" y="23"/>
                    <a:pt x="30" y="35"/>
                  </a:cubicBezTo>
                  <a:cubicBezTo>
                    <a:pt x="31" y="38"/>
                    <a:pt x="30" y="41"/>
                    <a:pt x="27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8" name="Freeform 703"/>
            <p:cNvSpPr>
              <a:spLocks/>
            </p:cNvSpPr>
            <p:nvPr/>
          </p:nvSpPr>
          <p:spPr bwMode="auto">
            <a:xfrm>
              <a:off x="4149725" y="13128626"/>
              <a:ext cx="122238" cy="63500"/>
            </a:xfrm>
            <a:custGeom>
              <a:avLst/>
              <a:gdLst>
                <a:gd name="T0" fmla="*/ 35 w 42"/>
                <a:gd name="T1" fmla="*/ 22 h 22"/>
                <a:gd name="T2" fmla="*/ 32 w 42"/>
                <a:gd name="T3" fmla="*/ 22 h 22"/>
                <a:gd name="T4" fmla="*/ 6 w 42"/>
                <a:gd name="T5" fmla="*/ 12 h 22"/>
                <a:gd name="T6" fmla="*/ 1 w 42"/>
                <a:gd name="T7" fmla="*/ 5 h 22"/>
                <a:gd name="T8" fmla="*/ 8 w 42"/>
                <a:gd name="T9" fmla="*/ 0 h 22"/>
                <a:gd name="T10" fmla="*/ 38 w 42"/>
                <a:gd name="T11" fmla="*/ 11 h 22"/>
                <a:gd name="T12" fmla="*/ 40 w 42"/>
                <a:gd name="T13" fmla="*/ 19 h 22"/>
                <a:gd name="T14" fmla="*/ 35 w 4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2">
                  <a:moveTo>
                    <a:pt x="35" y="22"/>
                  </a:moveTo>
                  <a:cubicBezTo>
                    <a:pt x="34" y="22"/>
                    <a:pt x="33" y="22"/>
                    <a:pt x="32" y="22"/>
                  </a:cubicBezTo>
                  <a:cubicBezTo>
                    <a:pt x="23" y="17"/>
                    <a:pt x="16" y="14"/>
                    <a:pt x="6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9" y="3"/>
                    <a:pt x="27" y="5"/>
                    <a:pt x="38" y="11"/>
                  </a:cubicBezTo>
                  <a:cubicBezTo>
                    <a:pt x="41" y="13"/>
                    <a:pt x="42" y="16"/>
                    <a:pt x="40" y="19"/>
                  </a:cubicBezTo>
                  <a:cubicBezTo>
                    <a:pt x="39" y="21"/>
                    <a:pt x="37" y="22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9" name="Freeform 704"/>
            <p:cNvSpPr>
              <a:spLocks/>
            </p:cNvSpPr>
            <p:nvPr/>
          </p:nvSpPr>
          <p:spPr bwMode="auto">
            <a:xfrm>
              <a:off x="4076700" y="13254038"/>
              <a:ext cx="112713" cy="107950"/>
            </a:xfrm>
            <a:custGeom>
              <a:avLst/>
              <a:gdLst>
                <a:gd name="T0" fmla="*/ 32 w 39"/>
                <a:gd name="T1" fmla="*/ 37 h 37"/>
                <a:gd name="T2" fmla="*/ 29 w 39"/>
                <a:gd name="T3" fmla="*/ 36 h 37"/>
                <a:gd name="T4" fmla="*/ 2 w 39"/>
                <a:gd name="T5" fmla="*/ 10 h 37"/>
                <a:gd name="T6" fmla="*/ 4 w 39"/>
                <a:gd name="T7" fmla="*/ 2 h 37"/>
                <a:gd name="T8" fmla="*/ 12 w 39"/>
                <a:gd name="T9" fmla="*/ 3 h 37"/>
                <a:gd name="T10" fmla="*/ 36 w 39"/>
                <a:gd name="T11" fmla="*/ 26 h 37"/>
                <a:gd name="T12" fmla="*/ 37 w 39"/>
                <a:gd name="T13" fmla="*/ 34 h 37"/>
                <a:gd name="T14" fmla="*/ 32 w 39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7">
                  <a:moveTo>
                    <a:pt x="32" y="37"/>
                  </a:moveTo>
                  <a:cubicBezTo>
                    <a:pt x="31" y="37"/>
                    <a:pt x="30" y="37"/>
                    <a:pt x="29" y="36"/>
                  </a:cubicBezTo>
                  <a:cubicBezTo>
                    <a:pt x="19" y="29"/>
                    <a:pt x="10" y="2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8" y="12"/>
                    <a:pt x="26" y="20"/>
                    <a:pt x="36" y="26"/>
                  </a:cubicBezTo>
                  <a:cubicBezTo>
                    <a:pt x="38" y="28"/>
                    <a:pt x="39" y="31"/>
                    <a:pt x="37" y="34"/>
                  </a:cubicBezTo>
                  <a:cubicBezTo>
                    <a:pt x="36" y="36"/>
                    <a:pt x="34" y="37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0" name="Freeform 705"/>
            <p:cNvSpPr>
              <a:spLocks/>
            </p:cNvSpPr>
            <p:nvPr/>
          </p:nvSpPr>
          <p:spPr bwMode="auto">
            <a:xfrm>
              <a:off x="4222750" y="13358813"/>
              <a:ext cx="131763" cy="52388"/>
            </a:xfrm>
            <a:custGeom>
              <a:avLst/>
              <a:gdLst>
                <a:gd name="T0" fmla="*/ 39 w 45"/>
                <a:gd name="T1" fmla="*/ 18 h 18"/>
                <a:gd name="T2" fmla="*/ 4 w 45"/>
                <a:gd name="T3" fmla="*/ 12 h 18"/>
                <a:gd name="T4" fmla="*/ 1 w 45"/>
                <a:gd name="T5" fmla="*/ 5 h 18"/>
                <a:gd name="T6" fmla="*/ 8 w 45"/>
                <a:gd name="T7" fmla="*/ 1 h 18"/>
                <a:gd name="T8" fmla="*/ 39 w 45"/>
                <a:gd name="T9" fmla="*/ 6 h 18"/>
                <a:gd name="T10" fmla="*/ 45 w 45"/>
                <a:gd name="T11" fmla="*/ 12 h 18"/>
                <a:gd name="T12" fmla="*/ 39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9" y="18"/>
                  </a:moveTo>
                  <a:cubicBezTo>
                    <a:pt x="27" y="18"/>
                    <a:pt x="16" y="16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8" y="5"/>
                    <a:pt x="29" y="6"/>
                    <a:pt x="39" y="6"/>
                  </a:cubicBezTo>
                  <a:cubicBezTo>
                    <a:pt x="42" y="6"/>
                    <a:pt x="45" y="9"/>
                    <a:pt x="45" y="12"/>
                  </a:cubicBezTo>
                  <a:cubicBezTo>
                    <a:pt x="45" y="16"/>
                    <a:pt x="42" y="18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1" name="Freeform 706"/>
            <p:cNvSpPr>
              <a:spLocks/>
            </p:cNvSpPr>
            <p:nvPr/>
          </p:nvSpPr>
          <p:spPr bwMode="auto">
            <a:xfrm>
              <a:off x="4441825" y="13309601"/>
              <a:ext cx="101600" cy="76200"/>
            </a:xfrm>
            <a:custGeom>
              <a:avLst/>
              <a:gdLst>
                <a:gd name="T0" fmla="*/ 7 w 35"/>
                <a:gd name="T1" fmla="*/ 26 h 26"/>
                <a:gd name="T2" fmla="*/ 2 w 35"/>
                <a:gd name="T3" fmla="*/ 22 h 26"/>
                <a:gd name="T4" fmla="*/ 5 w 35"/>
                <a:gd name="T5" fmla="*/ 14 h 26"/>
                <a:gd name="T6" fmla="*/ 24 w 35"/>
                <a:gd name="T7" fmla="*/ 2 h 26"/>
                <a:gd name="T8" fmla="*/ 32 w 35"/>
                <a:gd name="T9" fmla="*/ 3 h 26"/>
                <a:gd name="T10" fmla="*/ 32 w 35"/>
                <a:gd name="T11" fmla="*/ 12 h 26"/>
                <a:gd name="T12" fmla="*/ 10 w 35"/>
                <a:gd name="T13" fmla="*/ 25 h 26"/>
                <a:gd name="T14" fmla="*/ 7 w 3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7" y="26"/>
                  </a:moveTo>
                  <a:cubicBezTo>
                    <a:pt x="5" y="26"/>
                    <a:pt x="3" y="24"/>
                    <a:pt x="2" y="22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12" y="11"/>
                    <a:pt x="18" y="7"/>
                    <a:pt x="24" y="2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5" y="6"/>
                    <a:pt x="34" y="10"/>
                    <a:pt x="32" y="12"/>
                  </a:cubicBezTo>
                  <a:cubicBezTo>
                    <a:pt x="25" y="17"/>
                    <a:pt x="17" y="22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2" name="Freeform 707"/>
            <p:cNvSpPr>
              <a:spLocks/>
            </p:cNvSpPr>
            <p:nvPr/>
          </p:nvSpPr>
          <p:spPr bwMode="auto">
            <a:xfrm>
              <a:off x="4298950" y="13104813"/>
              <a:ext cx="130175" cy="84138"/>
            </a:xfrm>
            <a:custGeom>
              <a:avLst/>
              <a:gdLst>
                <a:gd name="T0" fmla="*/ 7 w 45"/>
                <a:gd name="T1" fmla="*/ 29 h 29"/>
                <a:gd name="T2" fmla="*/ 2 w 45"/>
                <a:gd name="T3" fmla="*/ 26 h 29"/>
                <a:gd name="T4" fmla="*/ 3 w 45"/>
                <a:gd name="T5" fmla="*/ 18 h 29"/>
                <a:gd name="T6" fmla="*/ 36 w 45"/>
                <a:gd name="T7" fmla="*/ 1 h 29"/>
                <a:gd name="T8" fmla="*/ 44 w 45"/>
                <a:gd name="T9" fmla="*/ 5 h 29"/>
                <a:gd name="T10" fmla="*/ 40 w 45"/>
                <a:gd name="T11" fmla="*/ 12 h 29"/>
                <a:gd name="T12" fmla="*/ 11 w 45"/>
                <a:gd name="T13" fmla="*/ 28 h 29"/>
                <a:gd name="T14" fmla="*/ 7 w 45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3" y="18"/>
                  </a:cubicBezTo>
                  <a:cubicBezTo>
                    <a:pt x="13" y="10"/>
                    <a:pt x="24" y="5"/>
                    <a:pt x="36" y="1"/>
                  </a:cubicBezTo>
                  <a:cubicBezTo>
                    <a:pt x="40" y="0"/>
                    <a:pt x="43" y="2"/>
                    <a:pt x="44" y="5"/>
                  </a:cubicBezTo>
                  <a:cubicBezTo>
                    <a:pt x="45" y="8"/>
                    <a:pt x="43" y="11"/>
                    <a:pt x="40" y="12"/>
                  </a:cubicBezTo>
                  <a:cubicBezTo>
                    <a:pt x="29" y="16"/>
                    <a:pt x="19" y="21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5" name="Freeform 708"/>
            <p:cNvSpPr>
              <a:spLocks/>
            </p:cNvSpPr>
            <p:nvPr/>
          </p:nvSpPr>
          <p:spPr bwMode="auto">
            <a:xfrm>
              <a:off x="4206875" y="13206413"/>
              <a:ext cx="76200" cy="100013"/>
            </a:xfrm>
            <a:custGeom>
              <a:avLst/>
              <a:gdLst>
                <a:gd name="T0" fmla="*/ 7 w 26"/>
                <a:gd name="T1" fmla="*/ 34 h 34"/>
                <a:gd name="T2" fmla="*/ 4 w 26"/>
                <a:gd name="T3" fmla="*/ 33 h 34"/>
                <a:gd name="T4" fmla="*/ 1 w 26"/>
                <a:gd name="T5" fmla="*/ 25 h 34"/>
                <a:gd name="T6" fmla="*/ 14 w 26"/>
                <a:gd name="T7" fmla="*/ 3 h 34"/>
                <a:gd name="T8" fmla="*/ 23 w 26"/>
                <a:gd name="T9" fmla="*/ 2 h 34"/>
                <a:gd name="T10" fmla="*/ 24 w 26"/>
                <a:gd name="T11" fmla="*/ 11 h 34"/>
                <a:gd name="T12" fmla="*/ 12 w 26"/>
                <a:gd name="T13" fmla="*/ 30 h 34"/>
                <a:gd name="T14" fmla="*/ 7 w 2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4">
                  <a:moveTo>
                    <a:pt x="7" y="34"/>
                  </a:moveTo>
                  <a:cubicBezTo>
                    <a:pt x="6" y="34"/>
                    <a:pt x="5" y="33"/>
                    <a:pt x="4" y="33"/>
                  </a:cubicBezTo>
                  <a:cubicBezTo>
                    <a:pt x="1" y="32"/>
                    <a:pt x="0" y="28"/>
                    <a:pt x="1" y="25"/>
                  </a:cubicBezTo>
                  <a:cubicBezTo>
                    <a:pt x="5" y="17"/>
                    <a:pt x="8" y="11"/>
                    <a:pt x="14" y="3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5" y="4"/>
                    <a:pt x="26" y="8"/>
                    <a:pt x="24" y="11"/>
                  </a:cubicBezTo>
                  <a:cubicBezTo>
                    <a:pt x="18" y="17"/>
                    <a:pt x="15" y="22"/>
                    <a:pt x="12" y="30"/>
                  </a:cubicBezTo>
                  <a:cubicBezTo>
                    <a:pt x="11" y="32"/>
                    <a:pt x="9" y="34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9" name="Freeform 709"/>
            <p:cNvSpPr>
              <a:spLocks/>
            </p:cNvSpPr>
            <p:nvPr/>
          </p:nvSpPr>
          <p:spPr bwMode="auto">
            <a:xfrm>
              <a:off x="4184650" y="13387388"/>
              <a:ext cx="60325" cy="155575"/>
            </a:xfrm>
            <a:custGeom>
              <a:avLst/>
              <a:gdLst>
                <a:gd name="T0" fmla="*/ 14 w 21"/>
                <a:gd name="T1" fmla="*/ 53 h 53"/>
                <a:gd name="T2" fmla="*/ 9 w 21"/>
                <a:gd name="T3" fmla="*/ 49 h 53"/>
                <a:gd name="T4" fmla="*/ 0 w 21"/>
                <a:gd name="T5" fmla="*/ 6 h 53"/>
                <a:gd name="T6" fmla="*/ 6 w 21"/>
                <a:gd name="T7" fmla="*/ 0 h 53"/>
                <a:gd name="T8" fmla="*/ 12 w 21"/>
                <a:gd name="T9" fmla="*/ 6 h 53"/>
                <a:gd name="T10" fmla="*/ 20 w 21"/>
                <a:gd name="T11" fmla="*/ 44 h 53"/>
                <a:gd name="T12" fmla="*/ 17 w 21"/>
                <a:gd name="T13" fmla="*/ 52 h 53"/>
                <a:gd name="T14" fmla="*/ 14 w 21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3">
                  <a:moveTo>
                    <a:pt x="14" y="53"/>
                  </a:moveTo>
                  <a:cubicBezTo>
                    <a:pt x="12" y="53"/>
                    <a:pt x="10" y="51"/>
                    <a:pt x="9" y="49"/>
                  </a:cubicBezTo>
                  <a:cubicBezTo>
                    <a:pt x="3" y="35"/>
                    <a:pt x="0" y="2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5" y="32"/>
                    <a:pt x="20" y="44"/>
                  </a:cubicBezTo>
                  <a:cubicBezTo>
                    <a:pt x="21" y="47"/>
                    <a:pt x="20" y="51"/>
                    <a:pt x="17" y="52"/>
                  </a:cubicBezTo>
                  <a:cubicBezTo>
                    <a:pt x="16" y="52"/>
                    <a:pt x="15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0" name="Freeform 710"/>
            <p:cNvSpPr>
              <a:spLocks noEditPoints="1"/>
            </p:cNvSpPr>
            <p:nvPr/>
          </p:nvSpPr>
          <p:spPr bwMode="auto">
            <a:xfrm>
              <a:off x="4368800" y="1332706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1" name="Freeform 711"/>
            <p:cNvSpPr>
              <a:spLocks noEditPoints="1"/>
            </p:cNvSpPr>
            <p:nvPr/>
          </p:nvSpPr>
          <p:spPr bwMode="auto">
            <a:xfrm>
              <a:off x="4233863" y="1314291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712"/>
            <p:cNvSpPr>
              <a:spLocks noEditPoints="1"/>
            </p:cNvSpPr>
            <p:nvPr/>
          </p:nvSpPr>
          <p:spPr bwMode="auto">
            <a:xfrm>
              <a:off x="4151313" y="13309601"/>
              <a:ext cx="106363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4"/>
                    <a:pt x="18" y="24"/>
                  </a:cubicBezTo>
                  <a:cubicBezTo>
                    <a:pt x="22" y="24"/>
                    <a:pt x="24" y="21"/>
                    <a:pt x="24" y="18"/>
                  </a:cubicBezTo>
                  <a:cubicBezTo>
                    <a:pt x="24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3" name="Freeform 6"/>
          <p:cNvSpPr>
            <a:spLocks noEditPoints="1"/>
          </p:cNvSpPr>
          <p:nvPr/>
        </p:nvSpPr>
        <p:spPr bwMode="auto">
          <a:xfrm>
            <a:off x="11802197" y="8900516"/>
            <a:ext cx="228167" cy="348051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20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12059246" y="9078071"/>
            <a:ext cx="519508" cy="1704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РЛК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250" name="Group 552"/>
          <p:cNvGrpSpPr/>
          <p:nvPr/>
        </p:nvGrpSpPr>
        <p:grpSpPr>
          <a:xfrm>
            <a:off x="667363" y="6696178"/>
            <a:ext cx="413166" cy="245008"/>
            <a:chOff x="449263" y="636588"/>
            <a:chExt cx="360362" cy="215900"/>
          </a:xfrm>
          <a:solidFill>
            <a:schemeClr val="bg1"/>
          </a:solidFill>
        </p:grpSpPr>
        <p:sp>
          <p:nvSpPr>
            <p:cNvPr id="251" name="Freeform 5"/>
            <p:cNvSpPr>
              <a:spLocks noEditPoints="1"/>
            </p:cNvSpPr>
            <p:nvPr/>
          </p:nvSpPr>
          <p:spPr bwMode="auto">
            <a:xfrm>
              <a:off x="449263" y="636588"/>
              <a:ext cx="223837" cy="215900"/>
            </a:xfrm>
            <a:custGeom>
              <a:avLst/>
              <a:gdLst>
                <a:gd name="T0" fmla="*/ 405 w 406"/>
                <a:gd name="T1" fmla="*/ 331 h 392"/>
                <a:gd name="T2" fmla="*/ 266 w 406"/>
                <a:gd name="T3" fmla="*/ 202 h 392"/>
                <a:gd name="T4" fmla="*/ 287 w 406"/>
                <a:gd name="T5" fmla="*/ 144 h 392"/>
                <a:gd name="T6" fmla="*/ 207 w 406"/>
                <a:gd name="T7" fmla="*/ 0 h 392"/>
                <a:gd name="T8" fmla="*/ 111 w 406"/>
                <a:gd name="T9" fmla="*/ 80 h 392"/>
                <a:gd name="T10" fmla="*/ 140 w 406"/>
                <a:gd name="T11" fmla="*/ 207 h 392"/>
                <a:gd name="T12" fmla="*/ 1 w 406"/>
                <a:gd name="T13" fmla="*/ 331 h 392"/>
                <a:gd name="T14" fmla="*/ 2 w 406"/>
                <a:gd name="T15" fmla="*/ 377 h 392"/>
                <a:gd name="T16" fmla="*/ 13 w 406"/>
                <a:gd name="T17" fmla="*/ 392 h 392"/>
                <a:gd name="T18" fmla="*/ 405 w 406"/>
                <a:gd name="T19" fmla="*/ 380 h 392"/>
                <a:gd name="T20" fmla="*/ 405 w 406"/>
                <a:gd name="T21" fmla="*/ 373 h 392"/>
                <a:gd name="T22" fmla="*/ 382 w 406"/>
                <a:gd name="T23" fmla="*/ 369 h 392"/>
                <a:gd name="T24" fmla="*/ 215 w 406"/>
                <a:gd name="T25" fmla="*/ 301 h 392"/>
                <a:gd name="T26" fmla="*/ 252 w 406"/>
                <a:gd name="T27" fmla="*/ 319 h 392"/>
                <a:gd name="T28" fmla="*/ 269 w 406"/>
                <a:gd name="T29" fmla="*/ 314 h 392"/>
                <a:gd name="T30" fmla="*/ 382 w 406"/>
                <a:gd name="T31" fmla="*/ 331 h 392"/>
                <a:gd name="T32" fmla="*/ 207 w 406"/>
                <a:gd name="T33" fmla="*/ 23 h 392"/>
                <a:gd name="T34" fmla="*/ 135 w 406"/>
                <a:gd name="T35" fmla="*/ 73 h 392"/>
                <a:gd name="T36" fmla="*/ 134 w 406"/>
                <a:gd name="T37" fmla="*/ 144 h 392"/>
                <a:gd name="T38" fmla="*/ 251 w 406"/>
                <a:gd name="T39" fmla="*/ 45 h 392"/>
                <a:gd name="T40" fmla="*/ 264 w 406"/>
                <a:gd name="T41" fmla="*/ 144 h 392"/>
                <a:gd name="T42" fmla="*/ 191 w 406"/>
                <a:gd name="T43" fmla="*/ 201 h 392"/>
                <a:gd name="T44" fmla="*/ 156 w 406"/>
                <a:gd name="T45" fmla="*/ 258 h 392"/>
                <a:gd name="T46" fmla="*/ 164 w 406"/>
                <a:gd name="T47" fmla="*/ 220 h 392"/>
                <a:gd name="T48" fmla="*/ 207 w 406"/>
                <a:gd name="T49" fmla="*/ 225 h 392"/>
                <a:gd name="T50" fmla="*/ 242 w 406"/>
                <a:gd name="T51" fmla="*/ 247 h 392"/>
                <a:gd name="T52" fmla="*/ 268 w 406"/>
                <a:gd name="T53" fmla="*/ 264 h 392"/>
                <a:gd name="T54" fmla="*/ 210 w 406"/>
                <a:gd name="T55" fmla="*/ 264 h 392"/>
                <a:gd name="T56" fmla="*/ 160 w 406"/>
                <a:gd name="T57" fmla="*/ 293 h 392"/>
                <a:gd name="T58" fmla="*/ 139 w 406"/>
                <a:gd name="T59" fmla="*/ 263 h 392"/>
                <a:gd name="T60" fmla="*/ 205 w 406"/>
                <a:gd name="T61" fmla="*/ 289 h 392"/>
                <a:gd name="T62" fmla="*/ 204 w 406"/>
                <a:gd name="T63" fmla="*/ 289 h 392"/>
                <a:gd name="T64" fmla="*/ 119 w 406"/>
                <a:gd name="T65" fmla="*/ 271 h 392"/>
                <a:gd name="T66" fmla="*/ 147 w 406"/>
                <a:gd name="T67" fmla="*/ 316 h 392"/>
                <a:gd name="T68" fmla="*/ 157 w 406"/>
                <a:gd name="T69" fmla="*/ 321 h 392"/>
                <a:gd name="T70" fmla="*/ 192 w 406"/>
                <a:gd name="T71" fmla="*/ 297 h 392"/>
                <a:gd name="T72" fmla="*/ 192 w 406"/>
                <a:gd name="T73" fmla="*/ 369 h 392"/>
                <a:gd name="T74" fmla="*/ 25 w 406"/>
                <a:gd name="T75" fmla="*/ 33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392">
                  <a:moveTo>
                    <a:pt x="405" y="373"/>
                  </a:moveTo>
                  <a:cubicBezTo>
                    <a:pt x="405" y="331"/>
                    <a:pt x="405" y="331"/>
                    <a:pt x="405" y="331"/>
                  </a:cubicBezTo>
                  <a:cubicBezTo>
                    <a:pt x="406" y="288"/>
                    <a:pt x="308" y="252"/>
                    <a:pt x="266" y="238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0"/>
                    <a:pt x="265" y="199"/>
                  </a:cubicBezTo>
                  <a:cubicBezTo>
                    <a:pt x="279" y="185"/>
                    <a:pt x="287" y="166"/>
                    <a:pt x="287" y="144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36"/>
                    <a:pt x="251" y="0"/>
                    <a:pt x="20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47" y="0"/>
                    <a:pt x="111" y="36"/>
                    <a:pt x="111" y="80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70"/>
                    <a:pt x="122" y="192"/>
                    <a:pt x="140" y="207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98" y="252"/>
                    <a:pt x="0" y="288"/>
                    <a:pt x="1" y="331"/>
                  </a:cubicBezTo>
                  <a:cubicBezTo>
                    <a:pt x="1" y="373"/>
                    <a:pt x="1" y="373"/>
                    <a:pt x="1" y="373"/>
                  </a:cubicBezTo>
                  <a:cubicBezTo>
                    <a:pt x="1" y="374"/>
                    <a:pt x="1" y="375"/>
                    <a:pt x="2" y="377"/>
                  </a:cubicBezTo>
                  <a:cubicBezTo>
                    <a:pt x="1" y="378"/>
                    <a:pt x="1" y="379"/>
                    <a:pt x="1" y="380"/>
                  </a:cubicBezTo>
                  <a:cubicBezTo>
                    <a:pt x="1" y="387"/>
                    <a:pt x="6" y="392"/>
                    <a:pt x="13" y="392"/>
                  </a:cubicBezTo>
                  <a:cubicBezTo>
                    <a:pt x="393" y="392"/>
                    <a:pt x="393" y="392"/>
                    <a:pt x="393" y="392"/>
                  </a:cubicBezTo>
                  <a:cubicBezTo>
                    <a:pt x="400" y="392"/>
                    <a:pt x="405" y="387"/>
                    <a:pt x="405" y="380"/>
                  </a:cubicBezTo>
                  <a:cubicBezTo>
                    <a:pt x="405" y="379"/>
                    <a:pt x="405" y="378"/>
                    <a:pt x="404" y="377"/>
                  </a:cubicBezTo>
                  <a:cubicBezTo>
                    <a:pt x="405" y="375"/>
                    <a:pt x="405" y="374"/>
                    <a:pt x="405" y="373"/>
                  </a:cubicBezTo>
                  <a:close/>
                  <a:moveTo>
                    <a:pt x="382" y="331"/>
                  </a:moveTo>
                  <a:cubicBezTo>
                    <a:pt x="382" y="369"/>
                    <a:pt x="382" y="369"/>
                    <a:pt x="382" y="369"/>
                  </a:cubicBezTo>
                  <a:cubicBezTo>
                    <a:pt x="215" y="369"/>
                    <a:pt x="215" y="369"/>
                    <a:pt x="215" y="369"/>
                  </a:cubicBezTo>
                  <a:cubicBezTo>
                    <a:pt x="215" y="301"/>
                    <a:pt x="215" y="301"/>
                    <a:pt x="215" y="301"/>
                  </a:cubicBezTo>
                  <a:cubicBezTo>
                    <a:pt x="215" y="298"/>
                    <a:pt x="215" y="296"/>
                    <a:pt x="214" y="295"/>
                  </a:cubicBezTo>
                  <a:cubicBezTo>
                    <a:pt x="252" y="319"/>
                    <a:pt x="252" y="319"/>
                    <a:pt x="252" y="319"/>
                  </a:cubicBezTo>
                  <a:cubicBezTo>
                    <a:pt x="255" y="321"/>
                    <a:pt x="259" y="322"/>
                    <a:pt x="262" y="321"/>
                  </a:cubicBezTo>
                  <a:cubicBezTo>
                    <a:pt x="265" y="320"/>
                    <a:pt x="268" y="318"/>
                    <a:pt x="269" y="314"/>
                  </a:cubicBezTo>
                  <a:cubicBezTo>
                    <a:pt x="290" y="272"/>
                    <a:pt x="290" y="272"/>
                    <a:pt x="290" y="272"/>
                  </a:cubicBezTo>
                  <a:cubicBezTo>
                    <a:pt x="339" y="291"/>
                    <a:pt x="382" y="316"/>
                    <a:pt x="382" y="331"/>
                  </a:cubicBezTo>
                  <a:close/>
                  <a:moveTo>
                    <a:pt x="191" y="23"/>
                  </a:moveTo>
                  <a:cubicBezTo>
                    <a:pt x="207" y="23"/>
                    <a:pt x="207" y="23"/>
                    <a:pt x="207" y="23"/>
                  </a:cubicBezTo>
                  <a:cubicBezTo>
                    <a:pt x="216" y="23"/>
                    <a:pt x="225" y="26"/>
                    <a:pt x="233" y="30"/>
                  </a:cubicBezTo>
                  <a:cubicBezTo>
                    <a:pt x="227" y="47"/>
                    <a:pt x="176" y="65"/>
                    <a:pt x="135" y="73"/>
                  </a:cubicBezTo>
                  <a:cubicBezTo>
                    <a:pt x="138" y="45"/>
                    <a:pt x="162" y="23"/>
                    <a:pt x="191" y="23"/>
                  </a:cubicBezTo>
                  <a:close/>
                  <a:moveTo>
                    <a:pt x="134" y="144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60" y="92"/>
                    <a:pt x="231" y="77"/>
                    <a:pt x="251" y="45"/>
                  </a:cubicBezTo>
                  <a:cubicBezTo>
                    <a:pt x="259" y="55"/>
                    <a:pt x="264" y="67"/>
                    <a:pt x="264" y="80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76"/>
                    <a:pt x="238" y="201"/>
                    <a:pt x="207" y="201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160" y="201"/>
                    <a:pt x="134" y="176"/>
                    <a:pt x="134" y="144"/>
                  </a:cubicBezTo>
                  <a:close/>
                  <a:moveTo>
                    <a:pt x="156" y="258"/>
                  </a:moveTo>
                  <a:cubicBezTo>
                    <a:pt x="161" y="257"/>
                    <a:pt x="164" y="252"/>
                    <a:pt x="164" y="247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72" y="223"/>
                    <a:pt x="182" y="225"/>
                    <a:pt x="191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19" y="225"/>
                    <a:pt x="231" y="222"/>
                    <a:pt x="242" y="217"/>
                  </a:cubicBezTo>
                  <a:cubicBezTo>
                    <a:pt x="242" y="247"/>
                    <a:pt x="242" y="247"/>
                    <a:pt x="242" y="247"/>
                  </a:cubicBezTo>
                  <a:cubicBezTo>
                    <a:pt x="242" y="252"/>
                    <a:pt x="246" y="257"/>
                    <a:pt x="250" y="258"/>
                  </a:cubicBezTo>
                  <a:cubicBezTo>
                    <a:pt x="256" y="260"/>
                    <a:pt x="262" y="262"/>
                    <a:pt x="268" y="264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10" y="264"/>
                    <a:pt x="210" y="264"/>
                    <a:pt x="210" y="264"/>
                  </a:cubicBezTo>
                  <a:cubicBezTo>
                    <a:pt x="206" y="262"/>
                    <a:pt x="200" y="262"/>
                    <a:pt x="196" y="265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40" y="265"/>
                    <a:pt x="140" y="265"/>
                    <a:pt x="140" y="265"/>
                  </a:cubicBezTo>
                  <a:cubicBezTo>
                    <a:pt x="140" y="264"/>
                    <a:pt x="140" y="264"/>
                    <a:pt x="139" y="263"/>
                  </a:cubicBezTo>
                  <a:cubicBezTo>
                    <a:pt x="145" y="262"/>
                    <a:pt x="150" y="260"/>
                    <a:pt x="156" y="258"/>
                  </a:cubicBezTo>
                  <a:close/>
                  <a:moveTo>
                    <a:pt x="205" y="289"/>
                  </a:moveTo>
                  <a:cubicBezTo>
                    <a:pt x="204" y="289"/>
                    <a:pt x="204" y="289"/>
                    <a:pt x="204" y="289"/>
                  </a:cubicBezTo>
                  <a:cubicBezTo>
                    <a:pt x="204" y="289"/>
                    <a:pt x="204" y="289"/>
                    <a:pt x="204" y="289"/>
                  </a:cubicBezTo>
                  <a:lnTo>
                    <a:pt x="205" y="289"/>
                  </a:lnTo>
                  <a:close/>
                  <a:moveTo>
                    <a:pt x="119" y="271"/>
                  </a:moveTo>
                  <a:cubicBezTo>
                    <a:pt x="119" y="273"/>
                    <a:pt x="119" y="276"/>
                    <a:pt x="121" y="278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9" y="319"/>
                    <a:pt x="152" y="320"/>
                    <a:pt x="155" y="321"/>
                  </a:cubicBezTo>
                  <a:cubicBezTo>
                    <a:pt x="156" y="321"/>
                    <a:pt x="156" y="321"/>
                    <a:pt x="157" y="321"/>
                  </a:cubicBezTo>
                  <a:cubicBezTo>
                    <a:pt x="159" y="321"/>
                    <a:pt x="162" y="320"/>
                    <a:pt x="164" y="319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8"/>
                    <a:pt x="192" y="300"/>
                    <a:pt x="192" y="301"/>
                  </a:cubicBezTo>
                  <a:cubicBezTo>
                    <a:pt x="192" y="369"/>
                    <a:pt x="192" y="369"/>
                    <a:pt x="192" y="369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5" y="331"/>
                    <a:pt x="25" y="331"/>
                    <a:pt x="25" y="331"/>
                  </a:cubicBezTo>
                  <a:cubicBezTo>
                    <a:pt x="24" y="315"/>
                    <a:pt x="68" y="290"/>
                    <a:pt x="11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2" name="Freeform 6"/>
            <p:cNvSpPr>
              <a:spLocks noEditPoints="1"/>
            </p:cNvSpPr>
            <p:nvPr/>
          </p:nvSpPr>
          <p:spPr bwMode="auto">
            <a:xfrm>
              <a:off x="663575" y="665163"/>
              <a:ext cx="146050" cy="187325"/>
            </a:xfrm>
            <a:custGeom>
              <a:avLst/>
              <a:gdLst>
                <a:gd name="T0" fmla="*/ 265 w 266"/>
                <a:gd name="T1" fmla="*/ 320 h 338"/>
                <a:gd name="T2" fmla="*/ 147 w 266"/>
                <a:gd name="T3" fmla="*/ 204 h 338"/>
                <a:gd name="T4" fmla="*/ 147 w 266"/>
                <a:gd name="T5" fmla="*/ 173 h 338"/>
                <a:gd name="T6" fmla="*/ 165 w 266"/>
                <a:gd name="T7" fmla="*/ 71 h 338"/>
                <a:gd name="T8" fmla="*/ 81 w 266"/>
                <a:gd name="T9" fmla="*/ 0 h 338"/>
                <a:gd name="T10" fmla="*/ 11 w 266"/>
                <a:gd name="T11" fmla="*/ 125 h 338"/>
                <a:gd name="T12" fmla="*/ 36 w 266"/>
                <a:gd name="T13" fmla="*/ 204 h 338"/>
                <a:gd name="T14" fmla="*/ 2 w 266"/>
                <a:gd name="T15" fmla="*/ 229 h 338"/>
                <a:gd name="T16" fmla="*/ 17 w 266"/>
                <a:gd name="T17" fmla="*/ 236 h 338"/>
                <a:gd name="T18" fmla="*/ 20 w 266"/>
                <a:gd name="T19" fmla="*/ 240 h 338"/>
                <a:gd name="T20" fmla="*/ 50 w 266"/>
                <a:gd name="T21" fmla="*/ 278 h 338"/>
                <a:gd name="T22" fmla="*/ 80 w 266"/>
                <a:gd name="T23" fmla="*/ 260 h 338"/>
                <a:gd name="T24" fmla="*/ 55 w 266"/>
                <a:gd name="T25" fmla="*/ 315 h 338"/>
                <a:gd name="T26" fmla="*/ 55 w 266"/>
                <a:gd name="T27" fmla="*/ 338 h 338"/>
                <a:gd name="T28" fmla="*/ 265 w 266"/>
                <a:gd name="T29" fmla="*/ 326 h 338"/>
                <a:gd name="T30" fmla="*/ 81 w 266"/>
                <a:gd name="T31" fmla="*/ 24 h 338"/>
                <a:gd name="T32" fmla="*/ 115 w 266"/>
                <a:gd name="T33" fmla="*/ 29 h 338"/>
                <a:gd name="T34" fmla="*/ 81 w 266"/>
                <a:gd name="T35" fmla="*/ 24 h 338"/>
                <a:gd name="T36" fmla="*/ 133 w 266"/>
                <a:gd name="T37" fmla="*/ 44 h 338"/>
                <a:gd name="T38" fmla="*/ 141 w 266"/>
                <a:gd name="T39" fmla="*/ 125 h 338"/>
                <a:gd name="T40" fmla="*/ 81 w 266"/>
                <a:gd name="T41" fmla="*/ 172 h 338"/>
                <a:gd name="T42" fmla="*/ 35 w 266"/>
                <a:gd name="T43" fmla="*/ 87 h 338"/>
                <a:gd name="T44" fmla="*/ 40 w 266"/>
                <a:gd name="T45" fmla="*/ 228 h 338"/>
                <a:gd name="T46" fmla="*/ 60 w 266"/>
                <a:gd name="T47" fmla="*/ 213 h 338"/>
                <a:gd name="T48" fmla="*/ 81 w 266"/>
                <a:gd name="T49" fmla="*/ 196 h 338"/>
                <a:gd name="T50" fmla="*/ 123 w 266"/>
                <a:gd name="T51" fmla="*/ 190 h 338"/>
                <a:gd name="T52" fmla="*/ 132 w 266"/>
                <a:gd name="T53" fmla="*/ 224 h 338"/>
                <a:gd name="T54" fmla="*/ 134 w 266"/>
                <a:gd name="T55" fmla="*/ 249 h 338"/>
                <a:gd name="T56" fmla="*/ 85 w 266"/>
                <a:gd name="T57" fmla="*/ 227 h 338"/>
                <a:gd name="T58" fmla="*/ 104 w 266"/>
                <a:gd name="T59" fmla="*/ 257 h 338"/>
                <a:gd name="T60" fmla="*/ 139 w 266"/>
                <a:gd name="T61" fmla="*/ 278 h 338"/>
                <a:gd name="T62" fmla="*/ 150 w 266"/>
                <a:gd name="T63" fmla="*/ 271 h 338"/>
                <a:gd name="T64" fmla="*/ 242 w 266"/>
                <a:gd name="T65" fmla="*/ 284 h 338"/>
                <a:gd name="T66" fmla="*/ 104 w 266"/>
                <a:gd name="T67" fmla="*/ 315 h 338"/>
                <a:gd name="T68" fmla="*/ 104 w 266"/>
                <a:gd name="T6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338">
                  <a:moveTo>
                    <a:pt x="265" y="323"/>
                  </a:moveTo>
                  <a:cubicBezTo>
                    <a:pt x="265" y="322"/>
                    <a:pt x="265" y="321"/>
                    <a:pt x="265" y="320"/>
                  </a:cubicBezTo>
                  <a:cubicBezTo>
                    <a:pt x="265" y="285"/>
                    <a:pt x="265" y="285"/>
                    <a:pt x="265" y="285"/>
                  </a:cubicBezTo>
                  <a:cubicBezTo>
                    <a:pt x="266" y="247"/>
                    <a:pt x="183" y="216"/>
                    <a:pt x="147" y="204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7" y="174"/>
                    <a:pt x="147" y="173"/>
                    <a:pt x="147" y="173"/>
                  </a:cubicBezTo>
                  <a:cubicBezTo>
                    <a:pt x="158" y="160"/>
                    <a:pt x="165" y="144"/>
                    <a:pt x="165" y="125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5" y="32"/>
                    <a:pt x="133" y="0"/>
                    <a:pt x="9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3" y="0"/>
                    <a:pt x="11" y="32"/>
                    <a:pt x="11" y="7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47"/>
                    <a:pt x="21" y="166"/>
                    <a:pt x="36" y="179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0" y="206"/>
                    <a:pt x="20" y="210"/>
                    <a:pt x="9" y="214"/>
                  </a:cubicBezTo>
                  <a:cubicBezTo>
                    <a:pt x="3" y="216"/>
                    <a:pt x="0" y="223"/>
                    <a:pt x="2" y="229"/>
                  </a:cubicBezTo>
                  <a:cubicBezTo>
                    <a:pt x="4" y="234"/>
                    <a:pt x="8" y="237"/>
                    <a:pt x="13" y="237"/>
                  </a:cubicBezTo>
                  <a:cubicBezTo>
                    <a:pt x="14" y="237"/>
                    <a:pt x="16" y="237"/>
                    <a:pt x="17" y="236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9" y="237"/>
                    <a:pt x="19" y="239"/>
                    <a:pt x="20" y="240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44" y="275"/>
                    <a:pt x="47" y="277"/>
                    <a:pt x="50" y="278"/>
                  </a:cubicBezTo>
                  <a:cubicBezTo>
                    <a:pt x="53" y="278"/>
                    <a:pt x="57" y="277"/>
                    <a:pt x="59" y="275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315"/>
                    <a:pt x="80" y="315"/>
                    <a:pt x="80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49" y="315"/>
                    <a:pt x="43" y="320"/>
                    <a:pt x="43" y="326"/>
                  </a:cubicBezTo>
                  <a:cubicBezTo>
                    <a:pt x="43" y="333"/>
                    <a:pt x="49" y="338"/>
                    <a:pt x="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60" y="338"/>
                    <a:pt x="265" y="333"/>
                    <a:pt x="265" y="326"/>
                  </a:cubicBezTo>
                  <a:cubicBezTo>
                    <a:pt x="265" y="325"/>
                    <a:pt x="265" y="324"/>
                    <a:pt x="265" y="323"/>
                  </a:cubicBezTo>
                  <a:close/>
                  <a:moveTo>
                    <a:pt x="81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102" y="24"/>
                    <a:pt x="109" y="26"/>
                    <a:pt x="115" y="29"/>
                  </a:cubicBezTo>
                  <a:cubicBezTo>
                    <a:pt x="108" y="41"/>
                    <a:pt x="72" y="55"/>
                    <a:pt x="36" y="62"/>
                  </a:cubicBezTo>
                  <a:cubicBezTo>
                    <a:pt x="39" y="41"/>
                    <a:pt x="59" y="24"/>
                    <a:pt x="81" y="24"/>
                  </a:cubicBezTo>
                  <a:close/>
                  <a:moveTo>
                    <a:pt x="35" y="87"/>
                  </a:moveTo>
                  <a:cubicBezTo>
                    <a:pt x="61" y="82"/>
                    <a:pt x="114" y="69"/>
                    <a:pt x="133" y="44"/>
                  </a:cubicBezTo>
                  <a:cubicBezTo>
                    <a:pt x="138" y="51"/>
                    <a:pt x="141" y="61"/>
                    <a:pt x="141" y="7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51"/>
                    <a:pt x="120" y="172"/>
                    <a:pt x="95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56" y="172"/>
                    <a:pt x="35" y="151"/>
                    <a:pt x="35" y="125"/>
                  </a:cubicBezTo>
                  <a:lnTo>
                    <a:pt x="35" y="87"/>
                  </a:lnTo>
                  <a:close/>
                  <a:moveTo>
                    <a:pt x="55" y="249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7" y="225"/>
                    <a:pt x="52" y="224"/>
                    <a:pt x="52" y="224"/>
                  </a:cubicBezTo>
                  <a:cubicBezTo>
                    <a:pt x="57" y="222"/>
                    <a:pt x="60" y="218"/>
                    <a:pt x="60" y="213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7" y="195"/>
                    <a:pt x="74" y="196"/>
                    <a:pt x="81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105" y="196"/>
                    <a:pt x="114" y="194"/>
                    <a:pt x="123" y="190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3" y="218"/>
                    <a:pt x="127" y="222"/>
                    <a:pt x="132" y="224"/>
                  </a:cubicBezTo>
                  <a:cubicBezTo>
                    <a:pt x="136" y="225"/>
                    <a:pt x="140" y="227"/>
                    <a:pt x="144" y="228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98" y="226"/>
                    <a:pt x="98" y="226"/>
                    <a:pt x="98" y="226"/>
                  </a:cubicBezTo>
                  <a:cubicBezTo>
                    <a:pt x="94" y="223"/>
                    <a:pt x="89" y="224"/>
                    <a:pt x="85" y="227"/>
                  </a:cubicBezTo>
                  <a:lnTo>
                    <a:pt x="55" y="249"/>
                  </a:lnTo>
                  <a:close/>
                  <a:moveTo>
                    <a:pt x="104" y="257"/>
                  </a:moveTo>
                  <a:cubicBezTo>
                    <a:pt x="133" y="276"/>
                    <a:pt x="133" y="276"/>
                    <a:pt x="133" y="276"/>
                  </a:cubicBezTo>
                  <a:cubicBezTo>
                    <a:pt x="134" y="277"/>
                    <a:pt x="137" y="278"/>
                    <a:pt x="139" y="278"/>
                  </a:cubicBezTo>
                  <a:cubicBezTo>
                    <a:pt x="140" y="278"/>
                    <a:pt x="141" y="278"/>
                    <a:pt x="142" y="277"/>
                  </a:cubicBezTo>
                  <a:cubicBezTo>
                    <a:pt x="145" y="276"/>
                    <a:pt x="148" y="274"/>
                    <a:pt x="150" y="271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207" y="252"/>
                    <a:pt x="242" y="272"/>
                    <a:pt x="242" y="284"/>
                  </a:cubicBezTo>
                  <a:cubicBezTo>
                    <a:pt x="242" y="315"/>
                    <a:pt x="242" y="315"/>
                    <a:pt x="242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58"/>
                    <a:pt x="104" y="258"/>
                    <a:pt x="104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869871" y="2213057"/>
            <a:ext cx="494046" cy="287123"/>
            <a:chOff x="13301393" y="940544"/>
            <a:chExt cx="942399" cy="970268"/>
          </a:xfrm>
        </p:grpSpPr>
        <p:sp>
          <p:nvSpPr>
            <p:cNvPr id="25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13301393" y="940544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0%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7926000" y="326585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7908774" y="3732631"/>
            <a:ext cx="4282445" cy="48255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борудование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новое (ранее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использованное или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введенное 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эксплуатацию)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2" name="Picture 2" descr="logo_ko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4" y="130650"/>
            <a:ext cx="2127280" cy="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58534"/>
              </p:ext>
            </p:extLst>
          </p:nvPr>
        </p:nvGraphicFramePr>
        <p:xfrm>
          <a:off x="385493" y="1800294"/>
          <a:ext cx="6541710" cy="4958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977">
                  <a:extLst>
                    <a:ext uri="{9D8B030D-6E8A-4147-A177-3AD203B41FA5}">
                      <a16:colId xmlns="" xmlns:a16="http://schemas.microsoft.com/office/drawing/2014/main" val="2985683231"/>
                    </a:ext>
                  </a:extLst>
                </a:gridCol>
                <a:gridCol w="4556733">
                  <a:extLst>
                    <a:ext uri="{9D8B030D-6E8A-4147-A177-3AD203B41FA5}">
                      <a16:colId xmlns="" xmlns:a16="http://schemas.microsoft.com/office/drawing/2014/main" val="1334048016"/>
                    </a:ext>
                  </a:extLst>
                </a:gridCol>
              </a:tblGrid>
              <a:tr h="542578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2610129"/>
                  </a:ext>
                </a:extLst>
              </a:tr>
              <a:tr h="527328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 млн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****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0796"/>
                  </a:ext>
                </a:extLst>
              </a:tr>
              <a:tr h="408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4195246"/>
                  </a:ext>
                </a:extLst>
              </a:tr>
              <a:tr h="37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4084773"/>
                  </a:ext>
                </a:extLst>
              </a:tr>
              <a:tr h="421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Равномерный, убывающий, сезонный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702438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4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доп.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10% от стоимости оборудования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3904520"/>
                  </a:ext>
                </a:extLst>
              </a:tr>
              <a:tr h="102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87009" y="1363587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3100003" y="230144"/>
            <a:ext cx="8066557" cy="698685"/>
          </a:xfrm>
        </p:spPr>
        <p:txBody>
          <a:bodyPr/>
          <a:lstStyle/>
          <a:p>
            <a:pPr algn="ctr"/>
            <a:r>
              <a:rPr lang="ru-RU" sz="2400" dirty="0" smtClean="0"/>
              <a:t>Условия продукта «Приоритетное производство и поставщики крупнейших заказчиков»</a:t>
            </a:r>
            <a:endParaRPr lang="ru-RU" sz="2400" b="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85493" y="6870693"/>
            <a:ext cx="6894036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ЮЛ и ИП, отнесенные к категории субъекта «Микропредприятия» или «Малые предприятия» в соответствии с Федеральным законом от 24 июля 2007 г. №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209-ФЗ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*** в соответствии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частью 8.2 статьи 3 Федерального закона от 18.07.2011 № 223-ФЗ «О закупках товаров, работ, услуг отдельными видами юридических лиц» для целей проведения оценки соответствия и мониторинга соответствия, предусмотренных статьей 5.1 вышеуказанного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ФЗ;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**** от 5 млн рублей, если лизинговая сделка не соответствует критериям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Экспресс-анализа. 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81256" y="1820663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(или) расширения текущей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(увеличение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объемов товаров, работ, услуг и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или) оптимизация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31379" y="4410347"/>
            <a:ext cx="4968875" cy="3844653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304335" y="4532633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12100" y="4424296"/>
            <a:ext cx="4392472" cy="92220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Субъект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индивидуального и малого предпринимательства (ИМП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)**</a:t>
            </a:r>
          </a:p>
          <a:p>
            <a:pPr marL="171450" indent="-171450" defTabSz="957263" fontAlgn="base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Лизингополучатель осуществляет один или несколько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видов деятельности из перечня приоритетных отраслей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целей реализации РЛК льготных лизинговых программ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или является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поставщиком конкретных и отдельных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заказчиков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определяемых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Правительством РФ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***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01870" y="5199719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886133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861072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861072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7390104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7277211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7376387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920009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785309" y="7801319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фактической деятельности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910199" y="7894636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505266"/>
            <a:ext cx="512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88" name="Picture 2" descr="logo_ko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" y="156185"/>
            <a:ext cx="2127280" cy="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" name="Group 1631"/>
          <p:cNvGrpSpPr/>
          <p:nvPr/>
        </p:nvGrpSpPr>
        <p:grpSpPr>
          <a:xfrm>
            <a:off x="6965404" y="3524929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0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8" name="Group 1631"/>
          <p:cNvGrpSpPr/>
          <p:nvPr/>
        </p:nvGrpSpPr>
        <p:grpSpPr>
          <a:xfrm>
            <a:off x="6963681" y="212778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9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9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54743"/>
              </p:ext>
            </p:extLst>
          </p:nvPr>
        </p:nvGraphicFramePr>
        <p:xfrm>
          <a:off x="386501" y="1846134"/>
          <a:ext cx="6468036" cy="5758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115">
                  <a:extLst>
                    <a:ext uri="{9D8B030D-6E8A-4147-A177-3AD203B41FA5}">
                      <a16:colId xmlns="" xmlns:a16="http://schemas.microsoft.com/office/drawing/2014/main" val="2985683231"/>
                    </a:ext>
                  </a:extLst>
                </a:gridCol>
                <a:gridCol w="4470921">
                  <a:extLst>
                    <a:ext uri="{9D8B030D-6E8A-4147-A177-3AD203B41FA5}">
                      <a16:colId xmlns="" xmlns:a16="http://schemas.microsoft.com/office/drawing/2014/main" val="1334048016"/>
                    </a:ext>
                  </a:extLst>
                </a:gridCol>
              </a:tblGrid>
              <a:tr h="41931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2610129"/>
                  </a:ext>
                </a:extLst>
              </a:tr>
              <a:tr h="540716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 млн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млн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0796"/>
                  </a:ext>
                </a:extLst>
              </a:tr>
              <a:tr h="354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4195246"/>
                  </a:ext>
                </a:extLst>
              </a:tr>
              <a:tr h="371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4084773"/>
                  </a:ext>
                </a:extLst>
              </a:tr>
              <a:tr h="364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Равномерный, убывающий, сезонный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702438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</a:p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Поручительство региональной гарантийной организации (РГО)****, обеспечивающей исполнение обязательств лизингополучателем по договору лизинга в размере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30% от стоимости предмета лизинга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доп.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10% от стоимости оборудования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3904520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00578" y="1419762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86501" y="7651673"/>
            <a:ext cx="11611909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ЮЛ и ИП, отнесенные к категории субъекта «Микропредприятия» или «Малые предприятия» в соответствии с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ФЗ от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июля 2007 г. № 209-ФЗ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5 млн рублей, если лизинговая сделка не соответствует критериям Экспресс-анализа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**** Перечень РГО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https://corpmsp.ru/org-infrastruktury-podderzhki/regionalnim_garant_organization/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99313" y="1837654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(или) расширения текущей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(увеличение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объемов товаров, работ, услуг и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или) оптимизация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12398" y="4437383"/>
            <a:ext cx="4968875" cy="3302242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285647" y="4540429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42542" y="4336272"/>
            <a:ext cx="4225645" cy="216548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индивидуального и малого предпринимательства (ИМП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)**</a:t>
            </a:r>
          </a:p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осуществляет один или несколько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видов деятельности из перечня приоритетных отраслей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целей реализации РЛК льготных лизинговых программ  или является участником мероприятий по «выращиванию» поставщиков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61824" y="5177023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366654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341593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341593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6870625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6757732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6856908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400530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78839" y="7277960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фактической деятельности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897321" y="7284756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442751"/>
            <a:ext cx="512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производства, на условиях данного продукта не рассматриваются.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8" name="Group 1651"/>
          <p:cNvGrpSpPr/>
          <p:nvPr/>
        </p:nvGrpSpPr>
        <p:grpSpPr>
          <a:xfrm>
            <a:off x="6958944" y="3576978"/>
            <a:ext cx="314274" cy="246508"/>
            <a:chOff x="8482013" y="10283825"/>
            <a:chExt cx="474663" cy="433388"/>
          </a:xfrm>
          <a:solidFill>
            <a:srgbClr val="FF0000"/>
          </a:solidFill>
        </p:grpSpPr>
        <p:sp>
          <p:nvSpPr>
            <p:cNvPr id="89" name="Freeform 1099"/>
            <p:cNvSpPr>
              <a:spLocks noEditPoints="1"/>
            </p:cNvSpPr>
            <p:nvPr/>
          </p:nvSpPr>
          <p:spPr bwMode="auto">
            <a:xfrm>
              <a:off x="8482013" y="10283825"/>
              <a:ext cx="474663" cy="433388"/>
            </a:xfrm>
            <a:custGeom>
              <a:avLst/>
              <a:gdLst>
                <a:gd name="T0" fmla="*/ 73 w 147"/>
                <a:gd name="T1" fmla="*/ 134 h 134"/>
                <a:gd name="T2" fmla="*/ 26 w 147"/>
                <a:gd name="T3" fmla="*/ 114 h 134"/>
                <a:gd name="T4" fmla="*/ 26 w 147"/>
                <a:gd name="T5" fmla="*/ 19 h 134"/>
                <a:gd name="T6" fmla="*/ 73 w 147"/>
                <a:gd name="T7" fmla="*/ 0 h 134"/>
                <a:gd name="T8" fmla="*/ 121 w 147"/>
                <a:gd name="T9" fmla="*/ 19 h 134"/>
                <a:gd name="T10" fmla="*/ 121 w 147"/>
                <a:gd name="T11" fmla="*/ 114 h 134"/>
                <a:gd name="T12" fmla="*/ 73 w 147"/>
                <a:gd name="T13" fmla="*/ 134 h 134"/>
                <a:gd name="T14" fmla="*/ 73 w 147"/>
                <a:gd name="T15" fmla="*/ 12 h 134"/>
                <a:gd name="T16" fmla="*/ 34 w 147"/>
                <a:gd name="T17" fmla="*/ 28 h 134"/>
                <a:gd name="T18" fmla="*/ 34 w 147"/>
                <a:gd name="T19" fmla="*/ 106 h 134"/>
                <a:gd name="T20" fmla="*/ 73 w 147"/>
                <a:gd name="T21" fmla="*/ 122 h 134"/>
                <a:gd name="T22" fmla="*/ 112 w 147"/>
                <a:gd name="T23" fmla="*/ 106 h 134"/>
                <a:gd name="T24" fmla="*/ 112 w 147"/>
                <a:gd name="T25" fmla="*/ 28 h 134"/>
                <a:gd name="T26" fmla="*/ 73 w 147"/>
                <a:gd name="T27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34">
                  <a:moveTo>
                    <a:pt x="73" y="134"/>
                  </a:moveTo>
                  <a:cubicBezTo>
                    <a:pt x="55" y="134"/>
                    <a:pt x="38" y="127"/>
                    <a:pt x="26" y="114"/>
                  </a:cubicBezTo>
                  <a:cubicBezTo>
                    <a:pt x="0" y="88"/>
                    <a:pt x="0" y="46"/>
                    <a:pt x="26" y="19"/>
                  </a:cubicBezTo>
                  <a:cubicBezTo>
                    <a:pt x="38" y="7"/>
                    <a:pt x="55" y="0"/>
                    <a:pt x="73" y="0"/>
                  </a:cubicBezTo>
                  <a:cubicBezTo>
                    <a:pt x="91" y="0"/>
                    <a:pt x="108" y="7"/>
                    <a:pt x="121" y="19"/>
                  </a:cubicBezTo>
                  <a:cubicBezTo>
                    <a:pt x="147" y="46"/>
                    <a:pt x="147" y="88"/>
                    <a:pt x="121" y="114"/>
                  </a:cubicBezTo>
                  <a:cubicBezTo>
                    <a:pt x="108" y="127"/>
                    <a:pt x="91" y="134"/>
                    <a:pt x="73" y="134"/>
                  </a:cubicBezTo>
                  <a:close/>
                  <a:moveTo>
                    <a:pt x="73" y="12"/>
                  </a:moveTo>
                  <a:cubicBezTo>
                    <a:pt x="59" y="12"/>
                    <a:pt x="45" y="18"/>
                    <a:pt x="34" y="28"/>
                  </a:cubicBezTo>
                  <a:cubicBezTo>
                    <a:pt x="13" y="49"/>
                    <a:pt x="13" y="84"/>
                    <a:pt x="34" y="106"/>
                  </a:cubicBezTo>
                  <a:cubicBezTo>
                    <a:pt x="45" y="116"/>
                    <a:pt x="59" y="122"/>
                    <a:pt x="73" y="122"/>
                  </a:cubicBezTo>
                  <a:cubicBezTo>
                    <a:pt x="88" y="122"/>
                    <a:pt x="102" y="116"/>
                    <a:pt x="112" y="106"/>
                  </a:cubicBezTo>
                  <a:cubicBezTo>
                    <a:pt x="134" y="84"/>
                    <a:pt x="134" y="49"/>
                    <a:pt x="112" y="28"/>
                  </a:cubicBezTo>
                  <a:cubicBezTo>
                    <a:pt x="102" y="18"/>
                    <a:pt x="88" y="12"/>
                    <a:pt x="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Freeform 1100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6 w 57"/>
                <a:gd name="T1" fmla="*/ 56 h 56"/>
                <a:gd name="T2" fmla="*/ 2 w 57"/>
                <a:gd name="T3" fmla="*/ 54 h 56"/>
                <a:gd name="T4" fmla="*/ 2 w 57"/>
                <a:gd name="T5" fmla="*/ 45 h 56"/>
                <a:gd name="T6" fmla="*/ 46 w 57"/>
                <a:gd name="T7" fmla="*/ 2 h 56"/>
                <a:gd name="T8" fmla="*/ 54 w 57"/>
                <a:gd name="T9" fmla="*/ 2 h 56"/>
                <a:gd name="T10" fmla="*/ 54 w 57"/>
                <a:gd name="T11" fmla="*/ 10 h 56"/>
                <a:gd name="T12" fmla="*/ 11 w 57"/>
                <a:gd name="T13" fmla="*/ 54 h 56"/>
                <a:gd name="T14" fmla="*/ 6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6" y="56"/>
                  </a:moveTo>
                  <a:cubicBezTo>
                    <a:pt x="5" y="56"/>
                    <a:pt x="3" y="55"/>
                    <a:pt x="2" y="54"/>
                  </a:cubicBezTo>
                  <a:cubicBezTo>
                    <a:pt x="0" y="52"/>
                    <a:pt x="0" y="48"/>
                    <a:pt x="2" y="4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2" y="0"/>
                    <a:pt x="54" y="2"/>
                  </a:cubicBezTo>
                  <a:cubicBezTo>
                    <a:pt x="57" y="4"/>
                    <a:pt x="57" y="8"/>
                    <a:pt x="54" y="1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5"/>
                    <a:pt x="8" y="56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Freeform 1101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50 w 57"/>
                <a:gd name="T1" fmla="*/ 56 h 56"/>
                <a:gd name="T2" fmla="*/ 46 w 57"/>
                <a:gd name="T3" fmla="*/ 54 h 56"/>
                <a:gd name="T4" fmla="*/ 2 w 57"/>
                <a:gd name="T5" fmla="*/ 10 h 56"/>
                <a:gd name="T6" fmla="*/ 2 w 57"/>
                <a:gd name="T7" fmla="*/ 2 h 56"/>
                <a:gd name="T8" fmla="*/ 11 w 57"/>
                <a:gd name="T9" fmla="*/ 2 h 56"/>
                <a:gd name="T10" fmla="*/ 54 w 57"/>
                <a:gd name="T11" fmla="*/ 45 h 56"/>
                <a:gd name="T12" fmla="*/ 54 w 57"/>
                <a:gd name="T13" fmla="*/ 54 h 56"/>
                <a:gd name="T14" fmla="*/ 50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0" y="56"/>
                  </a:moveTo>
                  <a:cubicBezTo>
                    <a:pt x="48" y="56"/>
                    <a:pt x="47" y="55"/>
                    <a:pt x="46" y="5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7" y="48"/>
                    <a:pt x="57" y="52"/>
                    <a:pt x="54" y="54"/>
                  </a:cubicBezTo>
                  <a:cubicBezTo>
                    <a:pt x="53" y="55"/>
                    <a:pt x="51" y="56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2" name="Group 1631"/>
          <p:cNvGrpSpPr/>
          <p:nvPr/>
        </p:nvGrpSpPr>
        <p:grpSpPr>
          <a:xfrm>
            <a:off x="6953923" y="2153991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4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7" name="Заголовок 1"/>
          <p:cNvSpPr>
            <a:spLocks noGrp="1"/>
          </p:cNvSpPr>
          <p:nvPr>
            <p:ph type="title"/>
          </p:nvPr>
        </p:nvSpPr>
        <p:spPr>
          <a:xfrm>
            <a:off x="3172549" y="271553"/>
            <a:ext cx="7636300" cy="698685"/>
          </a:xfrm>
        </p:spPr>
        <p:txBody>
          <a:bodyPr/>
          <a:lstStyle/>
          <a:p>
            <a:pPr algn="ctr"/>
            <a:r>
              <a:rPr lang="ru-RU" sz="2400" dirty="0"/>
              <a:t>Условия </a:t>
            </a:r>
            <a:r>
              <a:rPr lang="ru-RU" sz="2400" dirty="0" smtClean="0"/>
              <a:t>продукта «Комплексная поддержка РЛК и РГО»</a:t>
            </a:r>
            <a:endParaRPr lang="ru-RU" sz="2400" b="0" dirty="0"/>
          </a:p>
        </p:txBody>
      </p:sp>
      <p:pic>
        <p:nvPicPr>
          <p:cNvPr id="78" name="Picture 2" descr="logo_ko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1" y="87948"/>
            <a:ext cx="2127280" cy="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2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799" y="228781"/>
            <a:ext cx="9577660" cy="698685"/>
          </a:xfrm>
        </p:spPr>
        <p:txBody>
          <a:bodyPr/>
          <a:lstStyle/>
          <a:p>
            <a:r>
              <a:rPr lang="ru-RU" sz="2400" dirty="0" smtClean="0"/>
              <a:t>Порядок взаимодействия участников лизинговой сделки</a:t>
            </a:r>
            <a:endParaRPr lang="ru-RU" sz="2400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/>
          </p:nvPr>
        </p:nvGraphicFramePr>
        <p:xfrm>
          <a:off x="189570" y="2667000"/>
          <a:ext cx="11978616" cy="4882375"/>
        </p:xfrm>
        <a:graphic>
          <a:graphicData uri="http://schemas.openxmlformats.org/drawingml/2006/table">
            <a:tbl>
              <a:tblPr/>
              <a:tblGrid>
                <a:gridCol w="1258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6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67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67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86731">
                  <a:extLst>
                    <a:ext uri="{9D8B030D-6E8A-4147-A177-3AD203B41FA5}">
                      <a16:colId xmlns="" xmlns:a16="http://schemas.microsoft.com/office/drawing/2014/main" val="3351217519"/>
                    </a:ext>
                  </a:extLst>
                </a:gridCol>
                <a:gridCol w="17303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430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79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Описание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этапа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Лизингополучатель направляет предварительную Анкету</a:t>
                      </a:r>
                      <a:r>
                        <a:rPr lang="en-US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заявку** в одну из РЛК напрямую или в Корпорацию 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13131"/>
                          </a:solidFill>
                        </a:rPr>
                        <a:t>Лизингополучатель</a:t>
                      </a:r>
                      <a:r>
                        <a:rPr lang="ru-RU" sz="1200" baseline="0" dirty="0" smtClean="0">
                          <a:solidFill>
                            <a:srgbClr val="313131"/>
                          </a:solidFill>
                        </a:rPr>
                        <a:t> при содействии </a:t>
                      </a:r>
                      <a:r>
                        <a:rPr lang="ru-RU" sz="1200" dirty="0" smtClean="0">
                          <a:solidFill>
                            <a:srgbClr val="313131"/>
                          </a:solidFill>
                        </a:rPr>
                        <a:t>Клиентского</a:t>
                      </a:r>
                      <a:r>
                        <a:rPr lang="ru-RU" sz="1200" baseline="0" dirty="0" smtClean="0">
                          <a:solidFill>
                            <a:srgbClr val="313131"/>
                          </a:solidFill>
                        </a:rPr>
                        <a:t> менеджера РЛК собирает полный пакет документов, включая формирование расширенной анкеты лизингополучателя</a:t>
                      </a:r>
                      <a:endParaRPr lang="ru-RU" sz="1200" dirty="0" smtClean="0">
                        <a:solidFill>
                          <a:srgbClr val="31313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 переговоры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с поставщиком/ производителем предмета лизинга, осуществляет согласование условий поставки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Лизингополучателя, Поставщика, Производителя 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и предмета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дистанционно или очно подписывают договора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 и договора купли-продажи предмета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подписывают Акт приема передачи 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3019"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Участники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процесса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Лизингополучатель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775" y="8073489"/>
            <a:ext cx="11809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 Предусмотрено направление </a:t>
            </a:r>
            <a:r>
              <a:rPr lang="ru-RU" sz="1050" dirty="0"/>
              <a:t>заявки напрямую </a:t>
            </a:r>
            <a:r>
              <a:rPr lang="ru-RU" sz="1050" dirty="0" smtClean="0"/>
              <a:t>в АО «Корпорация «МСП»</a:t>
            </a:r>
          </a:p>
          <a:p>
            <a:r>
              <a:rPr lang="ru-RU" sz="1050" dirty="0" smtClean="0"/>
              <a:t>** Форма Анкеты-заявки представлена на следующей слайде</a:t>
            </a:r>
            <a:endParaRPr lang="en-US" sz="1050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1390186" y="1585575"/>
            <a:ext cx="10905890" cy="869552"/>
            <a:chOff x="1237786" y="2576175"/>
            <a:chExt cx="10905890" cy="869552"/>
          </a:xfrm>
        </p:grpSpPr>
        <p:sp>
          <p:nvSpPr>
            <p:cNvPr id="29" name="AutoShap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37786" y="2576175"/>
              <a:ext cx="2151167" cy="869552"/>
            </a:xfrm>
            <a:prstGeom prst="chevron">
              <a:avLst>
                <a:gd name="adj" fmla="val 34952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</a:pPr>
              <a:r>
                <a:rPr lang="ru-RU" sz="1200" b="1" dirty="0">
                  <a:solidFill>
                    <a:schemeClr val="bg1"/>
                  </a:solidFill>
                </a:rPr>
                <a:t>Обращение лизингополучателя в РЛК*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13116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Сбор полного пакета документов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63305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Кредитный анализ, одобрение сделки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38400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Подписание договоров лизинга и купли-продажи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134947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Поставка </a:t>
              </a:r>
              <a:r>
                <a:rPr lang="ru-RU" sz="1200" b="1" dirty="0">
                  <a:solidFill>
                    <a:schemeClr val="bg1"/>
                  </a:solidFill>
                </a:rPr>
                <a:t>предмета лизинга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88211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Согласование условий с поставщиком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o_kor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0586"/>
            <a:ext cx="2127280" cy="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5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 smtClean="0"/>
              <a:t>Анкета соответствия </a:t>
            </a:r>
            <a:r>
              <a:rPr lang="ru-RU" dirty="0"/>
              <a:t>базовым требованиям лизинговых продуктов, реализуемых </a:t>
            </a:r>
            <a:r>
              <a:rPr lang="ru-RU" dirty="0" smtClean="0"/>
              <a:t>РЛК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1849"/>
              </p:ext>
            </p:extLst>
          </p:nvPr>
        </p:nvGraphicFramePr>
        <p:xfrm>
          <a:off x="282575" y="1388405"/>
          <a:ext cx="11743525" cy="6699235"/>
        </p:xfrm>
        <a:graphic>
          <a:graphicData uri="http://schemas.openxmlformats.org/drawingml/2006/table">
            <a:tbl>
              <a:tblPr/>
              <a:tblGrid>
                <a:gridCol w="9176635">
                  <a:extLst>
                    <a:ext uri="{9D8B030D-6E8A-4147-A177-3AD203B41FA5}">
                      <a16:colId xmlns="" xmlns:a16="http://schemas.microsoft.com/office/drawing/2014/main" val="3299156904"/>
                    </a:ext>
                  </a:extLst>
                </a:gridCol>
                <a:gridCol w="1283445">
                  <a:extLst>
                    <a:ext uri="{9D8B030D-6E8A-4147-A177-3AD203B41FA5}">
                      <a16:colId xmlns="" xmlns:a16="http://schemas.microsoft.com/office/drawing/2014/main" val="281742779"/>
                    </a:ext>
                  </a:extLst>
                </a:gridCol>
                <a:gridCol w="1283445">
                  <a:extLst>
                    <a:ext uri="{9D8B030D-6E8A-4147-A177-3AD203B41FA5}">
                      <a16:colId xmlns="" xmlns:a16="http://schemas.microsoft.com/office/drawing/2014/main" val="1285080397"/>
                    </a:ext>
                  </a:extLst>
                </a:gridCol>
              </a:tblGrid>
              <a:tr h="1762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Источник получения информации о программе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598753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1. Общая информация о клиенте: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02609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Клиента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7429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ИНН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86865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ФИО и должность контактного лица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36908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5401356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мобильный 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4236075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адрес </a:t>
                      </a:r>
                      <a:r>
                        <a:rPr lang="en-US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web 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сайта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89753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адрес электронной почты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3132286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2. Общие сведения о результатах финансово-хозяйственной деятельности: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967364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годовой выручки за последний отчетный год 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87443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чистая прибыль за последний отчетный год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9581762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выручки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1375926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Чистая прибыль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18372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Валюта баланса (активы всего) на последнюю отчетную дату текущего года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186992"/>
                  </a:ext>
                </a:extLst>
              </a:tr>
              <a:tr h="3503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3. Имеются ли за 3 истекших календарных года и в течение текущего календарного года в структуре выручки (по основному виду деятельности и/или прочих доходов) доходы, связанные с: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6513638"/>
                  </a:ext>
                </a:extLst>
              </a:tr>
              <a:tr h="5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производством и (или) реализацией подакцизных товаров, а также добычей и (или) реализацией полезных ископаемых, за исключением общераспространенных полезных ископаемых (в соответствии с региональным перечнем видов полезных ископаемых, относимых к общераспространенным)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7382097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4. Планируемый предмет лизинга: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723385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предмета лизинга 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463320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наименование производителя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489229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страна производства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22383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поставщик предмета лизинга (наименование)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19461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количество единиц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923127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цена за единицу предмета лизинга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020521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общая стоимость предметов лизинга (тыс</a:t>
                      </a:r>
                      <a:r>
                        <a:rPr lang="ru-RU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. руб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343498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5. Ожидаемые условия по лизинговой сделке: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587158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аванса (в процентах от стоимости </a:t>
                      </a:r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предмета </a:t>
                      </a:r>
                      <a:r>
                        <a:rPr lang="ru-RU" sz="1200" b="0" i="0" u="none" strike="noStrike" smtClean="0">
                          <a:effectLst/>
                          <a:latin typeface="Calibri Light" panose="020F0302020204030204" pitchFamily="34" charset="0"/>
                        </a:rPr>
                        <a:t>лизинга)</a:t>
                      </a:r>
                      <a:endParaRPr lang="ru-RU" sz="12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52484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срок (в месяцах)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735954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6. Ожидаемые сроки: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69276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заключения договора купли-продажи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02626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подписания акта приема-передачи предмета лизинга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994636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3053" y="8087640"/>
            <a:ext cx="12215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Заполненную анкету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необходимо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направить по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адресу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  <a:hlinkClick r:id="rId2"/>
              </a:rPr>
              <a:t>rlk@corpmsp.ru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11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logo_ko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0586"/>
            <a:ext cx="2127280" cy="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3103772" y="309691"/>
            <a:ext cx="9409903" cy="698685"/>
          </a:xfrm>
        </p:spPr>
        <p:txBody>
          <a:bodyPr/>
          <a:lstStyle/>
          <a:p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414" y="2086161"/>
            <a:ext cx="3205101" cy="2744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17" y="2190759"/>
            <a:ext cx="3146000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Гончарова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Татьяна Вячеславовна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765" y="3631184"/>
            <a:ext cx="3114478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TGoncharova@corpmsp.ru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765" y="2722372"/>
            <a:ext cx="3157119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Руководитель Дирекции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управлению дочерними и зависимыми лизинговыми компаниями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инвестициям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414" y="5090721"/>
            <a:ext cx="3204000" cy="27454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4219" y="5195319"/>
            <a:ext cx="24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Попов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Дмитрий Сергеевич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9767" y="6657260"/>
            <a:ext cx="311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DPopov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@corpmsp.ru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9766" y="5726933"/>
            <a:ext cx="260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Ведущий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методолог Дирекции по управлению дочерними и зависимыми лизинговыми компаниями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инвестициям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601" y="1482068"/>
            <a:ext cx="76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«Корпорация «МСП»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414" y="1854894"/>
            <a:ext cx="33546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73148" y="1503659"/>
            <a:ext cx="687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Дочерние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лизинговые компании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«Корпорация «МСП»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27475" y="1854894"/>
            <a:ext cx="832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125832" y="5094839"/>
            <a:ext cx="3854533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02637" y="5199437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Филиппов Илья Олегович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02637" y="5753114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Filippov@rlc76.ru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4852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59-44-78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59-44-83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23975" y="5224636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Ярославской области»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155651" y="5094839"/>
            <a:ext cx="3933984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17106" y="5199437"/>
            <a:ext cx="38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Васильев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Алексей Михайлович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02654" y="5771234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a.vasilev@rlcykt.ru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+7 (4112) 508-498, 508-499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17106" y="5250127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директор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Республики Саха (Якутия)»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9" name="Group 21"/>
          <p:cNvGrpSpPr/>
          <p:nvPr/>
        </p:nvGrpSpPr>
        <p:grpSpPr>
          <a:xfrm>
            <a:off x="56935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80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2" name="Group 296"/>
          <p:cNvGrpSpPr/>
          <p:nvPr/>
        </p:nvGrpSpPr>
        <p:grpSpPr>
          <a:xfrm>
            <a:off x="599246" y="4185270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53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4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5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6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7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8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926803" y="4168083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www.corpmsp.ru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92680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rlk@corpmsp.ru</a:t>
            </a:r>
          </a:p>
        </p:txBody>
      </p:sp>
      <p:grpSp>
        <p:nvGrpSpPr>
          <p:cNvPr id="240" name="Group 21"/>
          <p:cNvGrpSpPr/>
          <p:nvPr/>
        </p:nvGrpSpPr>
        <p:grpSpPr>
          <a:xfrm>
            <a:off x="56935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241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3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4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5" name="Group 296"/>
          <p:cNvGrpSpPr/>
          <p:nvPr/>
        </p:nvGrpSpPr>
        <p:grpSpPr>
          <a:xfrm>
            <a:off x="599246" y="7199173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24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5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5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926803" y="7181986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www.corpmsp.ru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92680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rlk@corpmsp.ru</a:t>
            </a:r>
          </a:p>
        </p:txBody>
      </p:sp>
      <p:grpSp>
        <p:nvGrpSpPr>
          <p:cNvPr id="95" name="Group 21"/>
          <p:cNvGrpSpPr/>
          <p:nvPr/>
        </p:nvGrpSpPr>
        <p:grpSpPr>
          <a:xfrm>
            <a:off x="426536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96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8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9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62281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info@rlc76.ru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08" name="Group 21"/>
          <p:cNvGrpSpPr/>
          <p:nvPr/>
        </p:nvGrpSpPr>
        <p:grpSpPr>
          <a:xfrm>
            <a:off x="8199238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09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0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1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8556682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info@rlcykt.ru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17" name="Group 296"/>
          <p:cNvGrpSpPr/>
          <p:nvPr/>
        </p:nvGrpSpPr>
        <p:grpSpPr>
          <a:xfrm>
            <a:off x="4288538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18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9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0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1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2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3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622813" y="7200701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www.rlc76.ru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25" name="Group 296"/>
          <p:cNvGrpSpPr/>
          <p:nvPr/>
        </p:nvGrpSpPr>
        <p:grpSpPr>
          <a:xfrm>
            <a:off x="8218280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2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8556681" y="7200701"/>
            <a:ext cx="186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www.rlcykt.ru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125832" y="2086161"/>
            <a:ext cx="3847289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58861" y="2190759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Сиразеев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Равиль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Раидович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58859" y="2751355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rsirazeev@rlcrt.ru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(843) 524-72-32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158860" y="2246533"/>
            <a:ext cx="31416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Татарстан»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128130" y="2086161"/>
            <a:ext cx="3933984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117106" y="2190759"/>
            <a:ext cx="38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Галеев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Рустам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Магарифович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141058" y="2792017"/>
            <a:ext cx="314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Galeevrm@rlcrb.ru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8 (347)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222-46-17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155509" y="2258136"/>
            <a:ext cx="31416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Башкортостан»</a:t>
            </a:r>
          </a:p>
        </p:txBody>
      </p:sp>
      <p:grpSp>
        <p:nvGrpSpPr>
          <p:cNvPr id="148" name="Group 296"/>
          <p:cNvGrpSpPr/>
          <p:nvPr/>
        </p:nvGrpSpPr>
        <p:grpSpPr>
          <a:xfrm>
            <a:off x="4288538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49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0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0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1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2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3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4622813" y="4185270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www.rlcrt.ru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65" name="Group 296"/>
          <p:cNvGrpSpPr/>
          <p:nvPr/>
        </p:nvGrpSpPr>
        <p:grpSpPr>
          <a:xfrm>
            <a:off x="8218280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6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6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7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8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9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8556682" y="4185270"/>
            <a:ext cx="121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www.rlcrb.ru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81" name="Group 21"/>
          <p:cNvGrpSpPr/>
          <p:nvPr/>
        </p:nvGrpSpPr>
        <p:grpSpPr>
          <a:xfrm>
            <a:off x="426536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82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3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4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5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62281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sales@rlcrt.ru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87" name="Group 21"/>
          <p:cNvGrpSpPr/>
          <p:nvPr/>
        </p:nvGrpSpPr>
        <p:grpSpPr>
          <a:xfrm>
            <a:off x="8199238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88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9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0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1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8556682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info@rlcrb.ru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209862" y="6309071"/>
            <a:ext cx="382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Щеглов Александр Владимирович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233955" y="6509282"/>
            <a:ext cx="3141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251268" y="6701775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scheglov@rlc76.ru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(920) 105-14-12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102654" y="6417565"/>
            <a:ext cx="387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102654" y="6370739"/>
            <a:ext cx="3986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Афанасьев Александр Дмитриевич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102654" y="6766044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a.afanasiev@rlcykt.ru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285-08-18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155509" y="3327309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Кобзева Жанна Михайловна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202635" y="3409534"/>
            <a:ext cx="314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176617" y="3325396"/>
            <a:ext cx="3914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Никифоров Александр Михайлович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223975" y="3743248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anikiforov@rlcrt.ru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927) 498-97-90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155509" y="3373987"/>
            <a:ext cx="314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173445" y="3750613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kobzevazhm@rlcrb.ru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987) 020-75-56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0" name="Picture 2" descr="logo_ko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1" y="160184"/>
            <a:ext cx="2127280" cy="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расчета параметров сделки в рамках программы*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Исходные</a:t>
                      </a:r>
                      <a:r>
                        <a:rPr lang="ru-RU" sz="1800" b="1" baseline="0" dirty="0" smtClean="0"/>
                        <a:t> параметры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6 000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dirty="0" smtClean="0"/>
                        <a:t>000 </a:t>
                      </a:r>
                      <a:r>
                        <a:rPr lang="ru-RU" sz="1400" b="1" baseline="0" dirty="0" smtClean="0"/>
                        <a:t>рублей</a:t>
                      </a:r>
                      <a:endParaRPr lang="ru-RU" sz="14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Аванс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15%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договора лизинга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 месяцев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Аннуитетный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Балансодержатель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Лизингодатель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 smtClean="0"/>
                        <a:t> и </a:t>
                      </a:r>
                      <a:br>
                        <a:rPr lang="ru-RU" sz="1800" b="1" baseline="0" dirty="0" smtClean="0"/>
                      </a:br>
                      <a:r>
                        <a:rPr lang="ru-RU" sz="1800" b="1" baseline="0" dirty="0" smtClean="0"/>
                        <a:t>рыночных лизинговых компаний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 smtClean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915,99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666,64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3,18%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10,33%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6 954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959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9 099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998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logo_ko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1" y="119852"/>
            <a:ext cx="2127280" cy="91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Ds8D4wyUyzR70VR6nx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QSQ3D7kSLx3Blnvm2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h1hehj6UWXOi_PfnH5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32127</TotalTime>
  <Words>1949</Words>
  <Application>Microsoft Office PowerPoint</Application>
  <PresentationFormat>Произвольный</PresentationFormat>
  <Paragraphs>375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Title</vt:lpstr>
      <vt:lpstr>1_Title</vt:lpstr>
      <vt:lpstr>2_Title</vt:lpstr>
      <vt:lpstr>3_Title</vt:lpstr>
      <vt:lpstr>Презентация PowerPoint</vt:lpstr>
      <vt:lpstr>Программа льготного лизинга оборудования для субъектов ИМП* Общая информация</vt:lpstr>
      <vt:lpstr>Лизинговые продукты для приобретения оборудования в рамках Программы льготного лизинга</vt:lpstr>
      <vt:lpstr>Условия продукта «Приоритетное производство и поставщики крупнейших заказчиков»</vt:lpstr>
      <vt:lpstr>Условия продукта «Комплексная поддержка РЛК и РГО»</vt:lpstr>
      <vt:lpstr>Порядок взаимодействия участников лизинговой сделки</vt:lpstr>
      <vt:lpstr>Анкета соответствия базовым требованиям лизинговых продуктов, реализуемых РЛК</vt:lpstr>
      <vt:lpstr>Контактная информация</vt:lpstr>
      <vt:lpstr>Пример расчета параметров сделки в рамках программы*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Юлия А. Перескокова</cp:lastModifiedBy>
  <cp:revision>3521</cp:revision>
  <cp:lastPrinted>2021-03-01T11:10:17Z</cp:lastPrinted>
  <dcterms:created xsi:type="dcterms:W3CDTF">2015-12-16T13:43:54Z</dcterms:created>
  <dcterms:modified xsi:type="dcterms:W3CDTF">2021-03-22T07:43:14Z</dcterms:modified>
</cp:coreProperties>
</file>